
<file path=[Content_Types].xml><?xml version="1.0" encoding="utf-8"?>
<Types xmlns="http://schemas.openxmlformats.org/package/2006/content-types">
  <Default Extension="xml" ContentType="application/xml"/>
  <Default Extension="bin" ContentType="application/vnd.openxmlformats-officedocument.oleObject"/>
  <Default Extension="png" ContentType="image/png"/>
  <Default Extension="vml" ContentType="application/vnd.openxmlformats-officedocument.vmlDrawi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75" r:id="rId2"/>
    <p:sldId id="284" r:id="rId3"/>
    <p:sldId id="285" r:id="rId4"/>
    <p:sldId id="286" r:id="rId5"/>
    <p:sldId id="288" r:id="rId6"/>
    <p:sldId id="289" r:id="rId7"/>
    <p:sldId id="290" r:id="rId8"/>
    <p:sldId id="291" r:id="rId9"/>
    <p:sldId id="296" r:id="rId10"/>
    <p:sldId id="292" r:id="rId11"/>
    <p:sldId id="293" r:id="rId12"/>
    <p:sldId id="294" r:id="rId13"/>
    <p:sldId id="295" r:id="rId14"/>
    <p:sldId id="297" r:id="rId15"/>
    <p:sldId id="277" r:id="rId16"/>
    <p:sldId id="278" r:id="rId17"/>
    <p:sldId id="279" r:id="rId18"/>
    <p:sldId id="280" r:id="rId19"/>
    <p:sldId id="281" r:id="rId20"/>
    <p:sldId id="282" r:id="rId21"/>
    <p:sldId id="299" r:id="rId22"/>
    <p:sldId id="300" r:id="rId23"/>
    <p:sldId id="298"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866"/>
  </p:normalViewPr>
  <p:slideViewPr>
    <p:cSldViewPr snapToGrid="0" snapToObjects="1">
      <p:cViewPr varScale="1">
        <p:scale>
          <a:sx n="81" d="100"/>
          <a:sy n="81" d="100"/>
        </p:scale>
        <p:origin x="1912"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3352" y="2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C79F8-A046-024B-8EDA-3CB682D41235}" type="datetimeFigureOut">
              <a:rPr kumimoji="1" lang="zh-CN" altLang="en-US" smtClean="0"/>
              <a:t>2017/11/28</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854E4-3BB1-2B4C-8E9B-7D10A6255F0B}" type="slidenum">
              <a:rPr kumimoji="1" lang="zh-CN" altLang="en-US" smtClean="0"/>
              <a:t>‹#›</a:t>
            </a:fld>
            <a:endParaRPr kumimoji="1" lang="zh-CN" altLang="en-US"/>
          </a:p>
        </p:txBody>
      </p:sp>
    </p:spTree>
    <p:extLst>
      <p:ext uri="{BB962C8B-B14F-4D97-AF65-F5344CB8AC3E}">
        <p14:creationId xmlns:p14="http://schemas.microsoft.com/office/powerpoint/2010/main" val="62627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aike.baidu.com/item/%E6%99%B6%E6%A0%BC" TargetMode="External"/><Relationship Id="rId4" Type="http://schemas.openxmlformats.org/officeDocument/2006/relationships/hyperlink" Target="https://baike.baidu.com/item/%E8%87%AA%E5%8F%91%E7%A3%81%E5%8C%96"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baike.baidu.com/item/%E6%99%B6%E4%BD%93%E7%BB%93%E6%9E%8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00B0F0"/>
                </a:solidFill>
              </a:rPr>
              <a:t>今天给大家讲一讲一下界面相关的磁现象。界面相关的磁现象有很多，比如复杂的自旋结构，自旋输运，超快磁动力学啥的，今天我们都不讲，我们就讲讲一些比较基（简）础（单）的界面相关现象。</a:t>
            </a:r>
          </a:p>
          <a:p>
            <a:endParaRPr kumimoji="1" lang="zh-CN" altLang="en-US" dirty="0"/>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1</a:t>
            </a:fld>
            <a:endParaRPr kumimoji="1" lang="zh-CN" altLang="en-US"/>
          </a:p>
        </p:txBody>
      </p:sp>
    </p:spTree>
    <p:extLst>
      <p:ext uri="{BB962C8B-B14F-4D97-AF65-F5344CB8AC3E}">
        <p14:creationId xmlns:p14="http://schemas.microsoft.com/office/powerpoint/2010/main" val="18443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容易看出，这种离子间的距离比之平行自旋的离子 间距要大。 </a:t>
            </a:r>
          </a:p>
          <a:p>
            <a:r>
              <a:rPr lang="zh-CN" altLang="en-US" dirty="0"/>
              <a:t>根据前面的讨论，交换能的大小取决于原</a:t>
            </a:r>
            <a:r>
              <a:rPr lang="en-US" altLang="zh-CN" dirty="0"/>
              <a:t>(</a:t>
            </a:r>
            <a:r>
              <a:rPr lang="zh-CN" altLang="en-US" dirty="0"/>
              <a:t>离</a:t>
            </a:r>
            <a:r>
              <a:rPr lang="en-US" altLang="zh-CN" dirty="0"/>
              <a:t>)</a:t>
            </a:r>
            <a:r>
              <a:rPr lang="zh-CN" altLang="en-US" dirty="0"/>
              <a:t>子间 距，相距远的交换作用小</a:t>
            </a:r>
            <a:endParaRPr lang="en-US" altLang="zh-CN" dirty="0"/>
          </a:p>
          <a:p>
            <a:r>
              <a:rPr lang="zh-CN" altLang="en-US" dirty="0"/>
              <a:t>怎样解释这种离子间所具有的较大的交换能呢</a:t>
            </a:r>
            <a:r>
              <a:rPr lang="en-US" altLang="zh-CN" dirty="0"/>
              <a:t>? </a:t>
            </a:r>
            <a:endParaRPr lang="zh-CN" altLang="en-US" dirty="0"/>
          </a:p>
          <a:p>
            <a:r>
              <a:rPr lang="zh-CN" altLang="en-US" dirty="0"/>
              <a:t>人们提出了间接交换理论，也称超交换理论。根据此理论，能够通过邻近阴离子的激发态而完成间接交换作用， </a:t>
            </a:r>
          </a:p>
          <a:p>
            <a:r>
              <a:rPr lang="zh-CN" altLang="en-US" dirty="0"/>
              <a:t>即经中间的激发态氧离子的传递交换作用，把相 距较远无法直接发生交换作用的两个金属离子的 自旋系统连接起来。 </a:t>
            </a:r>
          </a:p>
          <a:p>
            <a:endParaRPr kumimoji="1" lang="zh-CN" altLang="en-US" dirty="0"/>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11</a:t>
            </a:fld>
            <a:endParaRPr kumimoji="1" lang="zh-CN" altLang="en-US"/>
          </a:p>
        </p:txBody>
      </p:sp>
    </p:spTree>
    <p:extLst>
      <p:ext uri="{BB962C8B-B14F-4D97-AF65-F5344CB8AC3E}">
        <p14:creationId xmlns:p14="http://schemas.microsoft.com/office/powerpoint/2010/main" val="3928925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这种内在效应可能是由于地表和近地表原子的邻居减少，晶场的变化（</a:t>
            </a:r>
            <a:r>
              <a:rPr kumimoji="1" lang="en-US" altLang="zh-CN" dirty="0" err="1"/>
              <a:t>Pothuizen</a:t>
            </a:r>
            <a:r>
              <a:rPr kumimoji="1" lang="zh-CN" altLang="en-US" dirty="0"/>
              <a:t>，</a:t>
            </a:r>
            <a:r>
              <a:rPr kumimoji="1" lang="en-US" altLang="zh-CN" dirty="0"/>
              <a:t>Cohen</a:t>
            </a:r>
            <a:r>
              <a:rPr kumimoji="1" lang="zh-CN" altLang="en-US" dirty="0"/>
              <a:t>和</a:t>
            </a:r>
            <a:r>
              <a:rPr kumimoji="1" lang="en-US" altLang="zh-CN" dirty="0" err="1"/>
              <a:t>Sawatzky</a:t>
            </a:r>
            <a:r>
              <a:rPr kumimoji="1" lang="zh-CN" altLang="en-US" dirty="0"/>
              <a:t>，</a:t>
            </a:r>
            <a:r>
              <a:rPr kumimoji="1" lang="en-US" altLang="zh-CN" dirty="0"/>
              <a:t>1995</a:t>
            </a:r>
            <a:r>
              <a:rPr kumimoji="1" lang="zh-CN" altLang="en-US" dirty="0"/>
              <a:t>），自旋轨道耦合（</a:t>
            </a:r>
            <a:r>
              <a:rPr kumimoji="1" lang="en-US" altLang="zh-CN" dirty="0" err="1"/>
              <a:t>Marynowski</a:t>
            </a:r>
            <a:r>
              <a:rPr kumimoji="1" lang="zh-CN" altLang="en-US" dirty="0"/>
              <a:t>等，</a:t>
            </a:r>
            <a:r>
              <a:rPr kumimoji="1" lang="en-US" altLang="zh-CN" dirty="0"/>
              <a:t>1999</a:t>
            </a:r>
            <a:r>
              <a:rPr kumimoji="1" lang="zh-CN" altLang="en-US" dirty="0"/>
              <a:t>）或相关效应。</a:t>
            </a:r>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12</a:t>
            </a:fld>
            <a:endParaRPr kumimoji="1" lang="zh-CN" altLang="en-US"/>
          </a:p>
        </p:txBody>
      </p:sp>
    </p:spTree>
    <p:extLst>
      <p:ext uri="{BB962C8B-B14F-4D97-AF65-F5344CB8AC3E}">
        <p14:creationId xmlns:p14="http://schemas.microsoft.com/office/powerpoint/2010/main" val="277912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界面引起的电子结构，轨道占有率和原子结构的变化，如图</a:t>
            </a:r>
            <a:r>
              <a:rPr kumimoji="1" lang="en-US" altLang="zh-CN"/>
              <a:t>4</a:t>
            </a:r>
            <a:r>
              <a:rPr kumimoji="1" lang="zh-CN" altLang="en-US"/>
              <a:t>所示 在控制界面磁性中的关键作用，并可能导致行为，而不是两个相邻材料的性质的简单内插。在氧化物界面处，电荷转移可以由化学势的差异或局部偶极子的屏蔽来驱动。 电荷转移可以改变界面附近的</a:t>
            </a:r>
            <a:r>
              <a:rPr kumimoji="1" lang="en-US" altLang="zh-CN"/>
              <a:t>B</a:t>
            </a:r>
            <a:r>
              <a:rPr kumimoji="1" lang="zh-CN" altLang="en-US"/>
              <a:t>位价态，从而使磁序不同于任一组分，例如导致铁磁性局限于两个绝缘反铁磁体之间的界面（</a:t>
            </a:r>
            <a:r>
              <a:rPr kumimoji="1" lang="en-US" altLang="zh-CN"/>
              <a:t>Salvador</a:t>
            </a:r>
            <a:r>
              <a:rPr kumimoji="1" lang="zh-CN" altLang="en-US"/>
              <a:t>等人，</a:t>
            </a:r>
            <a:r>
              <a:rPr kumimoji="1" lang="en-US" altLang="zh-CN"/>
              <a:t>1999; Lin</a:t>
            </a:r>
            <a:r>
              <a:rPr kumimoji="1" lang="zh-CN" altLang="en-US"/>
              <a:t>， 冈本和米利斯，</a:t>
            </a:r>
            <a:r>
              <a:rPr kumimoji="1" lang="en-US" altLang="zh-CN"/>
              <a:t>2006</a:t>
            </a:r>
            <a:r>
              <a:rPr kumimoji="1" lang="zh-CN" altLang="en-US"/>
              <a:t>年</a:t>
            </a:r>
            <a:r>
              <a:rPr kumimoji="1" lang="en-US" altLang="zh-CN"/>
              <a:t>;</a:t>
            </a:r>
            <a:r>
              <a:rPr kumimoji="1" lang="zh-CN" altLang="en-US"/>
              <a:t>桑托斯等人，</a:t>
            </a:r>
            <a:r>
              <a:rPr kumimoji="1" lang="en-US" altLang="zh-CN"/>
              <a:t>2011</a:t>
            </a:r>
            <a:r>
              <a:rPr kumimoji="1" lang="zh-CN" altLang="en-US"/>
              <a:t>年）或从顺磁性金属和反铁磁绝缘子铁磁性（高桥，川崎，和</a:t>
            </a:r>
            <a:r>
              <a:rPr kumimoji="1" lang="en-US" altLang="zh-CN" err="1"/>
              <a:t>Tokura</a:t>
            </a:r>
            <a:r>
              <a:rPr kumimoji="1" lang="zh-CN" altLang="en-US"/>
              <a:t>，</a:t>
            </a:r>
            <a:r>
              <a:rPr kumimoji="1" lang="en-US" altLang="zh-CN"/>
              <a:t>2001</a:t>
            </a:r>
            <a:r>
              <a:rPr kumimoji="1" lang="zh-CN" altLang="en-US"/>
              <a:t>年</a:t>
            </a:r>
            <a:r>
              <a:rPr kumimoji="1" lang="en-US" altLang="zh-CN"/>
              <a:t>; Nanda</a:t>
            </a:r>
            <a:r>
              <a:rPr kumimoji="1" lang="zh-CN" altLang="en-US"/>
              <a:t>，</a:t>
            </a:r>
            <a:r>
              <a:rPr kumimoji="1" lang="en-US" altLang="zh-CN" err="1"/>
              <a:t>Satpathy</a:t>
            </a:r>
            <a:r>
              <a:rPr kumimoji="1" lang="zh-CN" altLang="en-US"/>
              <a:t>和</a:t>
            </a:r>
            <a:r>
              <a:rPr kumimoji="1" lang="en-US" altLang="zh-CN" err="1"/>
              <a:t>Springborg</a:t>
            </a:r>
            <a:r>
              <a:rPr kumimoji="1" lang="zh-CN" altLang="en-US"/>
              <a:t>，</a:t>
            </a:r>
            <a:r>
              <a:rPr kumimoji="1" lang="en-US" altLang="zh-CN"/>
              <a:t>2007</a:t>
            </a:r>
            <a:r>
              <a:rPr kumimoji="1" lang="zh-CN" altLang="en-US"/>
              <a:t>年</a:t>
            </a:r>
            <a:r>
              <a:rPr kumimoji="1" lang="en-US" altLang="zh-CN"/>
              <a:t>; Freeland</a:t>
            </a:r>
            <a:r>
              <a:rPr kumimoji="1" lang="zh-CN" altLang="en-US"/>
              <a:t>等人，</a:t>
            </a:r>
            <a:r>
              <a:rPr kumimoji="1" lang="en-US" altLang="zh-CN"/>
              <a:t>2010</a:t>
            </a:r>
            <a:r>
              <a:rPr kumimoji="1" lang="zh-CN" altLang="en-US"/>
              <a:t>年</a:t>
            </a:r>
            <a:r>
              <a:rPr kumimoji="1" lang="en-US" altLang="zh-CN"/>
              <a:t>; </a:t>
            </a:r>
            <a:r>
              <a:rPr kumimoji="1" lang="zh-CN" altLang="en-US"/>
              <a:t>等，</a:t>
            </a:r>
            <a:r>
              <a:rPr kumimoji="1" lang="en-US" altLang="zh-CN"/>
              <a:t>2012</a:t>
            </a:r>
            <a:r>
              <a:rPr kumimoji="1" lang="zh-CN" altLang="en-US"/>
              <a:t>）。</a:t>
            </a:r>
            <a:endParaRPr kumimoji="1" lang="en-US" altLang="zh-CN"/>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a:t>#</a:t>
            </a:r>
            <a:r>
              <a:rPr lang="zh-CN" altLang="en-US"/>
              <a:t>：（</a:t>
            </a:r>
            <a:r>
              <a:rPr lang="en-US" altLang="zh-CN"/>
              <a:t>At oxide interfaces, charge transfer can be driven by a difference in chemical potential or by screening of local dipoles. Charge transfer can alter the B-site valence states near the interface, enabling magnetic order that is distinct from either constituent, for instance, leading to </a:t>
            </a:r>
            <a:r>
              <a:rPr lang="en-US" altLang="zh-CN" err="1"/>
              <a:t>ferro</a:t>
            </a:r>
            <a:r>
              <a:rPr lang="en-US" altLang="zh-CN"/>
              <a:t>- magnetism confined to the interface between two insulating </a:t>
            </a:r>
            <a:r>
              <a:rPr lang="en-US" altLang="zh-CN" err="1"/>
              <a:t>antiferromagnets</a:t>
            </a:r>
            <a:r>
              <a:rPr lang="en-US" altLang="zh-CN"/>
              <a:t> (Salvador et al., 1999; Lin, Okamoto, and Millis, 2006; Santos et al., 2011) or ferromagnetism from a paramagnetic metal and antiferromagnetic insulator (Takahashi, Kawasaki, and </a:t>
            </a:r>
            <a:r>
              <a:rPr lang="en-US" altLang="zh-CN" err="1"/>
              <a:t>Tokura</a:t>
            </a:r>
            <a:r>
              <a:rPr lang="en-US" altLang="zh-CN"/>
              <a:t>, 2001; Nanda, </a:t>
            </a:r>
            <a:r>
              <a:rPr lang="en-US" altLang="zh-CN" err="1"/>
              <a:t>Satpathy</a:t>
            </a:r>
            <a:r>
              <a:rPr lang="en-US" altLang="zh-CN"/>
              <a:t>, and </a:t>
            </a:r>
            <a:r>
              <a:rPr lang="en-US" altLang="zh-CN" err="1"/>
              <a:t>Springborg</a:t>
            </a:r>
            <a:r>
              <a:rPr lang="en-US" altLang="zh-CN"/>
              <a:t>, 2007; Freeland et al., 2010; He et al., 2012). </a:t>
            </a:r>
            <a:r>
              <a:rPr lang="zh-CN" altLang="en-US"/>
              <a:t>）</a:t>
            </a:r>
            <a:endParaRPr lang="en-US" altLang="zh-CN"/>
          </a:p>
          <a:p>
            <a:endParaRPr kumimoji="1" lang="zh-CN" altLang="en-US"/>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13</a:t>
            </a:fld>
            <a:endParaRPr kumimoji="1" lang="zh-CN" altLang="en-US"/>
          </a:p>
        </p:txBody>
      </p:sp>
    </p:spTree>
    <p:extLst>
      <p:ext uri="{BB962C8B-B14F-4D97-AF65-F5344CB8AC3E}">
        <p14:creationId xmlns:p14="http://schemas.microsoft.com/office/powerpoint/2010/main" val="4126938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00B0F0"/>
                </a:solidFill>
              </a:rPr>
              <a:t>今天给大家讲一讲一下界面相关的磁现象。界面相关的磁现象有很多，比如复杂的自旋结构，自旋输运，超快磁动力学啥的，今天我们都不讲，我们就讲讲一些比较基（简）础（单）的界面相关现象。</a:t>
            </a:r>
          </a:p>
          <a:p>
            <a:endParaRPr kumimoji="1" lang="zh-CN" altLang="en-US" dirty="0"/>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14</a:t>
            </a:fld>
            <a:endParaRPr kumimoji="1" lang="zh-CN" altLang="en-US"/>
          </a:p>
        </p:txBody>
      </p:sp>
    </p:spTree>
    <p:extLst>
      <p:ext uri="{BB962C8B-B14F-4D97-AF65-F5344CB8AC3E}">
        <p14:creationId xmlns:p14="http://schemas.microsoft.com/office/powerpoint/2010/main" val="108928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solidFill>
                      <a:srgbClr val="00B0F0"/>
                    </a:solidFill>
                  </a:rPr>
                  <a:t>fcc</a:t>
                </a:r>
                <a:r>
                  <a:rPr lang="en-US" altLang="zh-CN" dirty="0">
                    <a:solidFill>
                      <a:srgbClr val="00B0F0"/>
                    </a:solidFill>
                  </a:rPr>
                  <a:t> </a:t>
                </a:r>
                <a:r>
                  <a:rPr lang="en-US" altLang="zh-CN" dirty="0" err="1">
                    <a:solidFill>
                      <a:srgbClr val="00B0F0"/>
                    </a:solidFill>
                  </a:rPr>
                  <a:t>abc</a:t>
                </a:r>
                <a:endParaRPr lang="en-US" altLang="zh-CN" dirty="0">
                  <a:solidFill>
                    <a:srgbClr val="00B0F0"/>
                  </a:solidFill>
                </a:endParaRPr>
              </a:p>
              <a:p>
                <a:endParaRPr kumimoji="1"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B0F0"/>
                    </a:solidFill>
                  </a:rPr>
                  <a:t>hcp ab</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B0F0"/>
                  </a:solidFill>
                </a:endParaRPr>
              </a:p>
              <a:p>
                <a:r>
                  <a:rPr lang="en-US" altLang="zh-CN" dirty="0">
                    <a:solidFill>
                      <a:srgbClr val="00B0F0"/>
                    </a:solidFill>
                  </a:rPr>
                  <a:t>It decomposes into an isotropic Heisenberg exchange interaction term (</a:t>
                </a:r>
                <a14:m>
                  <m:oMath xmlns:m="http://schemas.openxmlformats.org/officeDocument/2006/math">
                    <m:r>
                      <a:rPr lang="en-US" altLang="zh-CN" i="1" dirty="0" smtClean="0">
                        <a:solidFill>
                          <a:srgbClr val="00B0F0"/>
                        </a:solidFill>
                        <a:latin typeface="Cambria Math" panose="02040503050406030204" pitchFamily="18" charset="0"/>
                      </a:rPr>
                      <m:t>𝐽</m:t>
                    </m:r>
                  </m:oMath>
                </a14:m>
                <a:r>
                  <a:rPr lang="en-US" altLang="zh-CN" dirty="0">
                    <a:solidFill>
                      <a:srgbClr val="00B0F0"/>
                    </a:solidFill>
                  </a:rPr>
                  <a:t>), which takes into account the usual RKKY-like exchange that </a:t>
                </a:r>
                <a:r>
                  <a:rPr lang="en-US" altLang="zh-CN" dirty="0" err="1">
                    <a:solidFill>
                      <a:srgbClr val="00B0F0"/>
                    </a:solidFill>
                  </a:rPr>
                  <a:t>favours</a:t>
                </a:r>
                <a:r>
                  <a:rPr lang="en-US" altLang="zh-CN" dirty="0">
                    <a:solidFill>
                      <a:srgbClr val="00B0F0"/>
                    </a:solidFill>
                  </a:rPr>
                  <a:t> collinear orientations, a DMI term (</a:t>
                </a:r>
                <a14:m>
                  <m:oMath xmlns:m="http://schemas.openxmlformats.org/officeDocument/2006/math">
                    <m:acc>
                      <m:accPr>
                        <m:chr m:val="⃑"/>
                        <m:ctrlPr>
                          <a:rPr lang="en-US" altLang="zh-CN" i="1">
                            <a:solidFill>
                              <a:srgbClr val="00B0F0"/>
                            </a:solidFill>
                            <a:latin typeface="Cambria Math" charset="0"/>
                          </a:rPr>
                        </m:ctrlPr>
                      </m:accPr>
                      <m:e>
                        <m:r>
                          <a:rPr lang="en-US" altLang="zh-CN" i="1">
                            <a:solidFill>
                              <a:srgbClr val="00B0F0"/>
                            </a:solidFill>
                            <a:latin typeface="Cambria Math" panose="02040503050406030204" pitchFamily="18" charset="0"/>
                          </a:rPr>
                          <m:t>𝐷</m:t>
                        </m:r>
                      </m:e>
                    </m:acc>
                  </m:oMath>
                </a14:m>
                <a:r>
                  <a:rPr lang="en-US" altLang="zh-CN" dirty="0">
                    <a:solidFill>
                      <a:srgbClr val="00B0F0"/>
                    </a:solidFill>
                  </a:rPr>
                  <a:t>), which </a:t>
                </a:r>
                <a:r>
                  <a:rPr lang="en-US" altLang="zh-CN" dirty="0" err="1">
                    <a:solidFill>
                      <a:srgbClr val="00B0F0"/>
                    </a:solidFill>
                  </a:rPr>
                  <a:t>favours</a:t>
                </a:r>
                <a:r>
                  <a:rPr lang="en-US" altLang="zh-CN" dirty="0">
                    <a:solidFill>
                      <a:srgbClr val="00B0F0"/>
                    </a:solidFill>
                  </a:rPr>
                  <a:t> non-collinear spin orientations, a single spin magnetic anisotropy term (</a:t>
                </a:r>
                <a14:m>
                  <m:oMath xmlns:m="http://schemas.openxmlformats.org/officeDocument/2006/math">
                    <m:sSub>
                      <m:sSubPr>
                        <m:ctrlPr>
                          <a:rPr lang="en-US" altLang="zh-CN" b="0" i="1" dirty="0" smtClean="0">
                            <a:solidFill>
                              <a:srgbClr val="00B0F0"/>
                            </a:solidFill>
                            <a:latin typeface="Cambria Math" charset="0"/>
                          </a:rPr>
                        </m:ctrlPr>
                      </m:sSubPr>
                      <m:e>
                        <m:r>
                          <a:rPr lang="en-US" altLang="zh-CN" i="1" dirty="0" smtClean="0">
                            <a:solidFill>
                              <a:srgbClr val="00B0F0"/>
                            </a:solidFill>
                            <a:latin typeface="Cambria Math" panose="02040503050406030204" pitchFamily="18" charset="0"/>
                          </a:rPr>
                          <m:t>𝐾</m:t>
                        </m:r>
                      </m:e>
                      <m:sub>
                        <m:r>
                          <a:rPr lang="en-US" altLang="zh-CN" i="1" dirty="0" smtClean="0">
                            <a:solidFill>
                              <a:srgbClr val="00B0F0"/>
                            </a:solidFill>
                            <a:latin typeface="Cambria Math" panose="02040503050406030204" pitchFamily="18" charset="0"/>
                          </a:rPr>
                          <m:t>𝑖</m:t>
                        </m:r>
                      </m:sub>
                    </m:sSub>
                  </m:oMath>
                </a14:m>
                <a:r>
                  <a:rPr lang="en-US" altLang="zh-CN" dirty="0">
                    <a:solidFill>
                      <a:srgbClr val="00B0F0"/>
                    </a:solidFill>
                  </a:rPr>
                  <a:t>), which locks each spin in a given orientation resulting from the interaction with the crystal field, and a Zeeman term, which considers the response of each spin to a magnetic field </a:t>
                </a:r>
                <a14:m>
                  <m:oMath xmlns:m="http://schemas.openxmlformats.org/officeDocument/2006/math">
                    <m:acc>
                      <m:accPr>
                        <m:chr m:val="⃑"/>
                        <m:ctrlPr>
                          <a:rPr lang="en-US" altLang="zh-CN" i="1">
                            <a:solidFill>
                              <a:srgbClr val="00B0F0"/>
                            </a:solidFill>
                            <a:latin typeface="Cambria Math" charset="0"/>
                          </a:rPr>
                        </m:ctrlPr>
                      </m:accPr>
                      <m:e>
                        <m:r>
                          <a:rPr lang="en-US" altLang="zh-CN" i="1">
                            <a:solidFill>
                              <a:srgbClr val="00B0F0"/>
                            </a:solidFill>
                            <a:latin typeface="Cambria Math" panose="02040503050406030204" pitchFamily="18" charset="0"/>
                          </a:rPr>
                          <m:t>𝐵</m:t>
                        </m:r>
                      </m:e>
                    </m:acc>
                  </m:oMath>
                </a14:m>
                <a:r>
                  <a:rPr lang="en-US" altLang="zh-CN" dirty="0">
                    <a:solidFill>
                      <a:srgbClr val="00B0F0"/>
                    </a:solidFill>
                  </a:rPr>
                  <a:t> as determined by the g-factors </a:t>
                </a:r>
                <a14:m>
                  <m:oMath xmlns:m="http://schemas.openxmlformats.org/officeDocument/2006/math">
                    <m:sSub>
                      <m:sSubPr>
                        <m:ctrlPr>
                          <a:rPr lang="en-US" altLang="zh-CN" b="0" i="1" dirty="0" smtClean="0">
                            <a:solidFill>
                              <a:srgbClr val="00B0F0"/>
                            </a:solidFill>
                            <a:latin typeface="Cambria Math" charset="0"/>
                          </a:rPr>
                        </m:ctrlPr>
                      </m:sSubPr>
                      <m:e>
                        <m:r>
                          <a:rPr lang="en-US" altLang="zh-CN" i="1" dirty="0" smtClean="0">
                            <a:solidFill>
                              <a:srgbClr val="00B0F0"/>
                            </a:solidFill>
                            <a:latin typeface="Cambria Math" panose="02040503050406030204" pitchFamily="18" charset="0"/>
                          </a:rPr>
                          <m:t>𝑔</m:t>
                        </m:r>
                      </m:e>
                      <m:sub>
                        <m:r>
                          <a:rPr lang="en-US" altLang="zh-CN" i="1" dirty="0" smtClean="0">
                            <a:solidFill>
                              <a:srgbClr val="00B0F0"/>
                            </a:solidFill>
                            <a:latin typeface="Cambria Math" panose="02040503050406030204" pitchFamily="18" charset="0"/>
                          </a:rPr>
                          <m:t>𝑖</m:t>
                        </m:r>
                      </m:sub>
                    </m:sSub>
                  </m:oMath>
                </a14:m>
                <a:r>
                  <a:rPr lang="en-US" altLang="zh-CN" dirty="0">
                    <a:solidFill>
                      <a:srgbClr val="00B0F0"/>
                    </a:solidFill>
                  </a:rPr>
                  <a:t> and the Bohr magneton </a:t>
                </a:r>
                <a14:m>
                  <m:oMath xmlns:m="http://schemas.openxmlformats.org/officeDocument/2006/math">
                    <m:sSub>
                      <m:sSubPr>
                        <m:ctrlPr>
                          <a:rPr lang="en-US" altLang="zh-CN" b="0" i="1" dirty="0" smtClean="0">
                            <a:solidFill>
                              <a:srgbClr val="00B0F0"/>
                            </a:solidFill>
                            <a:latin typeface="Cambria Math" charset="0"/>
                          </a:rPr>
                        </m:ctrlPr>
                      </m:sSubPr>
                      <m:e>
                        <m:r>
                          <a:rPr lang="en-US" altLang="zh-CN" b="0" i="1" dirty="0" smtClean="0">
                            <a:solidFill>
                              <a:srgbClr val="00B0F0"/>
                            </a:solidFill>
                            <a:latin typeface="Cambria Math" panose="02040503050406030204" pitchFamily="18" charset="0"/>
                          </a:rPr>
                          <m:t>𝜇</m:t>
                        </m:r>
                      </m:e>
                      <m:sub>
                        <m:r>
                          <a:rPr lang="en-US" altLang="zh-CN" i="1" dirty="0" smtClean="0">
                            <a:solidFill>
                              <a:srgbClr val="00B0F0"/>
                            </a:solidFill>
                            <a:latin typeface="Cambria Math" panose="02040503050406030204" pitchFamily="18" charset="0"/>
                          </a:rPr>
                          <m:t>𝐵</m:t>
                        </m:r>
                      </m:sub>
                    </m:sSub>
                  </m:oMath>
                </a14:m>
                <a:r>
                  <a:rPr lang="en-US" altLang="zh-CN" dirty="0">
                    <a:solidFill>
                      <a:srgbClr val="00B0F0"/>
                    </a:solidFill>
                  </a:rPr>
                  <a:t>.</a:t>
                </a:r>
              </a:p>
              <a:p>
                <a:r>
                  <a:rPr lang="en-US" altLang="zh-CN" dirty="0">
                    <a:solidFill>
                      <a:srgbClr val="00B0F0"/>
                    </a:solidFill>
                  </a:rPr>
                  <a:t>The overall </a:t>
                </a:r>
                <a14:m>
                  <m:oMath xmlns:m="http://schemas.openxmlformats.org/officeDocument/2006/math">
                    <m:r>
                      <a:rPr lang="en-US" altLang="zh-CN" i="1" dirty="0" smtClean="0">
                        <a:solidFill>
                          <a:srgbClr val="00B0F0"/>
                        </a:solidFill>
                        <a:latin typeface="Cambria Math" panose="02040503050406030204" pitchFamily="18" charset="0"/>
                      </a:rPr>
                      <m:t>𝐽</m:t>
                    </m:r>
                  </m:oMath>
                </a14:m>
                <a:r>
                  <a:rPr lang="en-US" altLang="zh-CN" dirty="0">
                    <a:solidFill>
                      <a:srgbClr val="00B0F0"/>
                    </a:solidFill>
                  </a:rPr>
                  <a:t> and </a:t>
                </a:r>
                <a14:m>
                  <m:oMath xmlns:m="http://schemas.openxmlformats.org/officeDocument/2006/math">
                    <m:acc>
                      <m:accPr>
                        <m:chr m:val="⃑"/>
                        <m:ctrlPr>
                          <a:rPr lang="en-US" altLang="zh-CN" i="1">
                            <a:solidFill>
                              <a:srgbClr val="00B0F0"/>
                            </a:solidFill>
                            <a:latin typeface="Cambria Math" charset="0"/>
                          </a:rPr>
                        </m:ctrlPr>
                      </m:accPr>
                      <m:e>
                        <m:r>
                          <a:rPr lang="en-US" altLang="zh-CN" i="1">
                            <a:solidFill>
                              <a:srgbClr val="00B0F0"/>
                            </a:solidFill>
                            <a:latin typeface="Cambria Math" panose="02040503050406030204" pitchFamily="18" charset="0"/>
                          </a:rPr>
                          <m:t>𝐷</m:t>
                        </m:r>
                      </m:e>
                    </m:acc>
                  </m:oMath>
                </a14:m>
                <a:r>
                  <a:rPr lang="en-US" altLang="zh-CN" dirty="0">
                    <a:solidFill>
                      <a:srgbClr val="00B0F0"/>
                    </a:solidFill>
                  </a:rPr>
                  <a:t> are given by the contributions of all substrate atoms resulting in a nonzero </a:t>
                </a:r>
                <a14:m>
                  <m:oMath xmlns:m="http://schemas.openxmlformats.org/officeDocument/2006/math">
                    <m:acc>
                      <m:accPr>
                        <m:chr m:val="⃑"/>
                        <m:ctrlPr>
                          <a:rPr lang="en-US" altLang="zh-CN" i="1">
                            <a:solidFill>
                              <a:srgbClr val="00B0F0"/>
                            </a:solidFill>
                            <a:latin typeface="Cambria Math" charset="0"/>
                          </a:rPr>
                        </m:ctrlPr>
                      </m:accPr>
                      <m:e>
                        <m:r>
                          <a:rPr lang="en-US" altLang="zh-CN" i="1">
                            <a:solidFill>
                              <a:srgbClr val="00B0F0"/>
                            </a:solidFill>
                            <a:latin typeface="Cambria Math" panose="02040503050406030204" pitchFamily="18" charset="0"/>
                          </a:rPr>
                          <m:t>𝐷</m:t>
                        </m:r>
                      </m:e>
                    </m:acc>
                    <m:r>
                      <a:rPr lang="en-US" altLang="zh-CN" b="0" i="1" smtClean="0">
                        <a:solidFill>
                          <a:srgbClr val="00B0F0"/>
                        </a:solidFill>
                        <a:latin typeface="Cambria Math" panose="02040503050406030204" pitchFamily="18" charset="0"/>
                      </a:rPr>
                      <m:t>=(</m:t>
                    </m:r>
                    <m:sSub>
                      <m:sSubPr>
                        <m:ctrlPr>
                          <a:rPr lang="en-US" altLang="zh-CN" b="0" i="1" smtClean="0">
                            <a:solidFill>
                              <a:srgbClr val="00B0F0"/>
                            </a:solidFill>
                            <a:latin typeface="Cambria Math" charset="0"/>
                          </a:rPr>
                        </m:ctrlPr>
                      </m:sSubPr>
                      <m:e>
                        <m:r>
                          <a:rPr lang="en-US" altLang="zh-CN" b="0" i="1" smtClean="0">
                            <a:solidFill>
                              <a:srgbClr val="00B0F0"/>
                            </a:solidFill>
                            <a:latin typeface="Cambria Math" panose="02040503050406030204" pitchFamily="18" charset="0"/>
                          </a:rPr>
                          <m:t>𝐷</m:t>
                        </m:r>
                      </m:e>
                      <m:sub>
                        <m:r>
                          <a:rPr lang="en-US" altLang="zh-CN" i="1" dirty="0" smtClean="0">
                            <a:solidFill>
                              <a:srgbClr val="00B0F0"/>
                            </a:solidFill>
                            <a:latin typeface="Cambria Math" panose="02040503050406030204" pitchFamily="18" charset="0"/>
                          </a:rPr>
                          <m:t>∥</m:t>
                        </m:r>
                      </m:sub>
                    </m:sSub>
                    <m:r>
                      <a:rPr lang="en-US" altLang="zh-CN" b="0" i="1" smtClean="0">
                        <a:solidFill>
                          <a:srgbClr val="00B0F0"/>
                        </a:solidFill>
                        <a:latin typeface="Cambria Math" panose="02040503050406030204" pitchFamily="18" charset="0"/>
                      </a:rPr>
                      <m:t>,</m:t>
                    </m:r>
                    <m:sSub>
                      <m:sSubPr>
                        <m:ctrlPr>
                          <a:rPr lang="en-US" altLang="zh-CN" b="0" i="1" smtClean="0">
                            <a:solidFill>
                              <a:srgbClr val="00B0F0"/>
                            </a:solidFill>
                            <a:latin typeface="Cambria Math" charset="0"/>
                          </a:rPr>
                        </m:ctrlPr>
                      </m:sSubPr>
                      <m:e>
                        <m:r>
                          <a:rPr lang="en-US" altLang="zh-CN" b="0" i="1" smtClean="0">
                            <a:solidFill>
                              <a:srgbClr val="00B0F0"/>
                            </a:solidFill>
                            <a:latin typeface="Cambria Math" panose="02040503050406030204" pitchFamily="18" charset="0"/>
                          </a:rPr>
                          <m:t>𝐷</m:t>
                        </m:r>
                      </m:e>
                      <m:sub>
                        <m:r>
                          <a:rPr lang="en-US" altLang="zh-CN" b="0" i="1" smtClean="0">
                            <a:solidFill>
                              <a:srgbClr val="00B0F0"/>
                            </a:solidFill>
                            <a:latin typeface="Cambria Math" panose="02040503050406030204" pitchFamily="18" charset="0"/>
                          </a:rPr>
                          <m:t>⊥</m:t>
                        </m:r>
                      </m:sub>
                    </m:sSub>
                    <m:r>
                      <a:rPr lang="en-US" altLang="zh-CN" b="0" i="1" smtClean="0">
                        <a:solidFill>
                          <a:srgbClr val="00B0F0"/>
                        </a:solidFill>
                        <a:latin typeface="Cambria Math" panose="02040503050406030204" pitchFamily="18" charset="0"/>
                      </a:rPr>
                      <m:t>,</m:t>
                    </m:r>
                    <m:sSub>
                      <m:sSubPr>
                        <m:ctrlPr>
                          <a:rPr lang="en-US" altLang="zh-CN" b="0" i="1" smtClean="0">
                            <a:solidFill>
                              <a:srgbClr val="00B0F0"/>
                            </a:solidFill>
                            <a:latin typeface="Cambria Math" charset="0"/>
                          </a:rPr>
                        </m:ctrlPr>
                      </m:sSubPr>
                      <m:e>
                        <m:r>
                          <a:rPr lang="en-US" altLang="zh-CN" b="0" i="1" smtClean="0">
                            <a:solidFill>
                              <a:srgbClr val="00B0F0"/>
                            </a:solidFill>
                            <a:latin typeface="Cambria Math" panose="02040503050406030204" pitchFamily="18" charset="0"/>
                          </a:rPr>
                          <m:t>𝐷</m:t>
                        </m:r>
                      </m:e>
                      <m:sub>
                        <m:r>
                          <a:rPr lang="en-US" altLang="zh-CN" b="0" i="1" smtClean="0">
                            <a:solidFill>
                              <a:srgbClr val="00B0F0"/>
                            </a:solidFill>
                            <a:latin typeface="Cambria Math" panose="02040503050406030204" pitchFamily="18" charset="0"/>
                          </a:rPr>
                          <m:t>𝑧</m:t>
                        </m:r>
                      </m:sub>
                    </m:sSub>
                    <m:r>
                      <a:rPr lang="en-US" altLang="zh-CN" b="0" i="1" smtClean="0">
                        <a:solidFill>
                          <a:srgbClr val="00B0F0"/>
                        </a:solidFill>
                        <a:latin typeface="Cambria Math" panose="02040503050406030204" pitchFamily="18" charset="0"/>
                      </a:rPr>
                      <m:t>)</m:t>
                    </m:r>
                  </m:oMath>
                </a14:m>
                <a:r>
                  <a:rPr lang="en-US" altLang="zh-CN" dirty="0">
                    <a:solidFill>
                      <a:srgbClr val="00B0F0"/>
                    </a:solidFill>
                  </a:rPr>
                  <a:t> (orientation of the components as indicated) because of broken inversion symmetry at the surface. The orientation of the spins </a:t>
                </a:r>
                <a14:m>
                  <m:oMath xmlns:m="http://schemas.openxmlformats.org/officeDocument/2006/math">
                    <m:acc>
                      <m:accPr>
                        <m:chr m:val="̂"/>
                        <m:ctrlPr>
                          <a:rPr lang="en-US" altLang="zh-CN" i="1">
                            <a:solidFill>
                              <a:srgbClr val="00B0F0"/>
                            </a:solidFill>
                            <a:latin typeface="Cambria Math" charset="0"/>
                          </a:rPr>
                        </m:ctrlPr>
                      </m:accPr>
                      <m:e>
                        <m:sSub>
                          <m:sSubPr>
                            <m:ctrlPr>
                              <a:rPr lang="en-US" altLang="zh-CN" i="1">
                                <a:solidFill>
                                  <a:srgbClr val="00B0F0"/>
                                </a:solidFill>
                                <a:latin typeface="Cambria Math" charset="0"/>
                              </a:rPr>
                            </m:ctrlPr>
                          </m:sSubPr>
                          <m:e>
                            <m:acc>
                              <m:accPr>
                                <m:chr m:val="⃑"/>
                                <m:ctrlPr>
                                  <a:rPr lang="en-US" altLang="zh-CN" i="1">
                                    <a:solidFill>
                                      <a:srgbClr val="00B0F0"/>
                                    </a:solidFill>
                                    <a:latin typeface="Cambria Math" charset="0"/>
                                  </a:rPr>
                                </m:ctrlPr>
                              </m:accPr>
                              <m:e>
                                <m:r>
                                  <a:rPr lang="en-US" altLang="zh-CN" i="1">
                                    <a:solidFill>
                                      <a:srgbClr val="00B0F0"/>
                                    </a:solidFill>
                                    <a:latin typeface="Cambria Math" panose="02040503050406030204" pitchFamily="18" charset="0"/>
                                  </a:rPr>
                                  <m:t>𝑆</m:t>
                                </m:r>
                              </m:e>
                            </m:acc>
                          </m:e>
                          <m:sub>
                            <m:r>
                              <a:rPr lang="en-US" altLang="zh-CN" i="1">
                                <a:solidFill>
                                  <a:srgbClr val="00B0F0"/>
                                </a:solidFill>
                                <a:latin typeface="Cambria Math" panose="02040503050406030204" pitchFamily="18" charset="0"/>
                              </a:rPr>
                              <m:t>1</m:t>
                            </m:r>
                          </m:sub>
                        </m:sSub>
                      </m:e>
                    </m:acc>
                  </m:oMath>
                </a14:m>
                <a:r>
                  <a:rPr lang="en-US" altLang="zh-CN" dirty="0">
                    <a:solidFill>
                      <a:srgbClr val="00B0F0"/>
                    </a:solidFill>
                  </a:rPr>
                  <a:t> and </a:t>
                </a:r>
                <a14:m>
                  <m:oMath xmlns:m="http://schemas.openxmlformats.org/officeDocument/2006/math">
                    <m:acc>
                      <m:accPr>
                        <m:chr m:val="̂"/>
                        <m:ctrlPr>
                          <a:rPr lang="en-US" altLang="zh-CN" i="1">
                            <a:solidFill>
                              <a:srgbClr val="00B0F0"/>
                            </a:solidFill>
                            <a:latin typeface="Cambria Math" charset="0"/>
                          </a:rPr>
                        </m:ctrlPr>
                      </m:accPr>
                      <m:e>
                        <m:sSub>
                          <m:sSubPr>
                            <m:ctrlPr>
                              <a:rPr lang="en-US" altLang="zh-CN" i="1">
                                <a:solidFill>
                                  <a:srgbClr val="00B0F0"/>
                                </a:solidFill>
                                <a:latin typeface="Cambria Math" charset="0"/>
                              </a:rPr>
                            </m:ctrlPr>
                          </m:sSubPr>
                          <m:e>
                            <m:acc>
                              <m:accPr>
                                <m:chr m:val="⃑"/>
                                <m:ctrlPr>
                                  <a:rPr lang="en-US" altLang="zh-CN" i="1">
                                    <a:solidFill>
                                      <a:srgbClr val="00B0F0"/>
                                    </a:solidFill>
                                    <a:latin typeface="Cambria Math" charset="0"/>
                                  </a:rPr>
                                </m:ctrlPr>
                              </m:accPr>
                              <m:e>
                                <m:r>
                                  <a:rPr lang="en-US" altLang="zh-CN" i="1">
                                    <a:solidFill>
                                      <a:srgbClr val="00B0F0"/>
                                    </a:solidFill>
                                    <a:latin typeface="Cambria Math" panose="02040503050406030204" pitchFamily="18" charset="0"/>
                                  </a:rPr>
                                  <m:t>𝑆</m:t>
                                </m:r>
                              </m:e>
                            </m:acc>
                          </m:e>
                          <m:sub>
                            <m:r>
                              <a:rPr lang="en-US" altLang="zh-CN" i="1">
                                <a:solidFill>
                                  <a:srgbClr val="00B0F0"/>
                                </a:solidFill>
                                <a:latin typeface="Cambria Math" panose="02040503050406030204" pitchFamily="18" charset="0"/>
                              </a:rPr>
                              <m:t>2</m:t>
                            </m:r>
                          </m:sub>
                        </m:sSub>
                      </m:e>
                    </m:acc>
                  </m:oMath>
                </a14:m>
                <a:r>
                  <a:rPr lang="en-US" altLang="zh-CN" dirty="0">
                    <a:solidFill>
                      <a:srgbClr val="00B0F0"/>
                    </a:solidFill>
                  </a:rPr>
                  <a:t> of the coupled pair is determined by the interplay between the single ion magnetic anisotropy of each atom (</a:t>
                </a:r>
                <a14:m>
                  <m:oMath xmlns:m="http://schemas.openxmlformats.org/officeDocument/2006/math">
                    <m:sSub>
                      <m:sSubPr>
                        <m:ctrlPr>
                          <a:rPr lang="en-US" altLang="zh-CN" b="0" i="1" dirty="0" smtClean="0">
                            <a:solidFill>
                              <a:srgbClr val="00B0F0"/>
                            </a:solidFill>
                            <a:latin typeface="Cambria Math" charset="0"/>
                          </a:rPr>
                        </m:ctrlPr>
                      </m:sSubPr>
                      <m:e>
                        <m:r>
                          <a:rPr lang="en-US" altLang="zh-CN" i="1" dirty="0" smtClean="0">
                            <a:solidFill>
                              <a:srgbClr val="00B0F0"/>
                            </a:solidFill>
                            <a:latin typeface="Cambria Math" panose="02040503050406030204" pitchFamily="18" charset="0"/>
                          </a:rPr>
                          <m:t>𝐾</m:t>
                        </m:r>
                      </m:e>
                      <m:sub>
                        <m:r>
                          <a:rPr lang="en-US" altLang="zh-CN" i="1" dirty="0" smtClean="0">
                            <a:solidFill>
                              <a:srgbClr val="00B0F0"/>
                            </a:solidFill>
                            <a:latin typeface="Cambria Math" panose="02040503050406030204" pitchFamily="18" charset="0"/>
                          </a:rPr>
                          <m:t>𝑖</m:t>
                        </m:r>
                      </m:sub>
                    </m:sSub>
                  </m:oMath>
                </a14:m>
                <a:r>
                  <a:rPr lang="en-US" altLang="zh-CN" dirty="0">
                    <a:solidFill>
                      <a:srgbClr val="00B0F0"/>
                    </a:solidFill>
                  </a:rPr>
                  <a:t>), </a:t>
                </a:r>
                <a14:m>
                  <m:oMath xmlns:m="http://schemas.openxmlformats.org/officeDocument/2006/math">
                    <m:r>
                      <a:rPr lang="en-US" altLang="zh-CN" i="1" dirty="0" smtClean="0">
                        <a:solidFill>
                          <a:srgbClr val="00B0F0"/>
                        </a:solidFill>
                        <a:latin typeface="Cambria Math" panose="02040503050406030204" pitchFamily="18" charset="0"/>
                      </a:rPr>
                      <m:t>𝐽</m:t>
                    </m:r>
                  </m:oMath>
                </a14:m>
                <a:r>
                  <a:rPr lang="en-US" altLang="zh-CN" dirty="0">
                    <a:solidFill>
                      <a:srgbClr val="00B0F0"/>
                    </a:solidFill>
                  </a:rPr>
                  <a:t>, </a:t>
                </a:r>
                <a14:m>
                  <m:oMath xmlns:m="http://schemas.openxmlformats.org/officeDocument/2006/math">
                    <m:acc>
                      <m:accPr>
                        <m:chr m:val="⃑"/>
                        <m:ctrlPr>
                          <a:rPr lang="en-US" altLang="zh-CN" i="1">
                            <a:solidFill>
                              <a:srgbClr val="00B0F0"/>
                            </a:solidFill>
                            <a:latin typeface="Cambria Math" charset="0"/>
                          </a:rPr>
                        </m:ctrlPr>
                      </m:accPr>
                      <m:e>
                        <m:r>
                          <a:rPr lang="en-US" altLang="zh-CN" i="1">
                            <a:solidFill>
                              <a:srgbClr val="00B0F0"/>
                            </a:solidFill>
                            <a:latin typeface="Cambria Math" panose="02040503050406030204" pitchFamily="18" charset="0"/>
                          </a:rPr>
                          <m:t>𝐷</m:t>
                        </m:r>
                      </m:e>
                    </m:acc>
                  </m:oMath>
                </a14:m>
                <a:r>
                  <a:rPr lang="en-US" altLang="zh-CN" dirty="0">
                    <a:solidFill>
                      <a:srgbClr val="00B0F0"/>
                    </a:solidFill>
                  </a:rPr>
                  <a:t>, and the applied magnetic field (</a:t>
                </a:r>
                <a14:m>
                  <m:oMath xmlns:m="http://schemas.openxmlformats.org/officeDocument/2006/math">
                    <m:sSub>
                      <m:sSubPr>
                        <m:ctrlPr>
                          <a:rPr lang="en-US" altLang="zh-CN" b="0" i="1" dirty="0" smtClean="0">
                            <a:solidFill>
                              <a:srgbClr val="00B0F0"/>
                            </a:solidFill>
                            <a:latin typeface="Cambria Math" charset="0"/>
                          </a:rPr>
                        </m:ctrlPr>
                      </m:sSubPr>
                      <m:e>
                        <m:r>
                          <a:rPr lang="en-US" altLang="zh-CN" i="1" dirty="0" smtClean="0">
                            <a:solidFill>
                              <a:srgbClr val="00B0F0"/>
                            </a:solidFill>
                            <a:latin typeface="Cambria Math" panose="02040503050406030204" pitchFamily="18" charset="0"/>
                          </a:rPr>
                          <m:t>𝐵</m:t>
                        </m:r>
                      </m:e>
                      <m:sub>
                        <m:r>
                          <a:rPr lang="en-US" altLang="zh-CN" i="1" dirty="0" smtClean="0">
                            <a:solidFill>
                              <a:srgbClr val="00B0F0"/>
                            </a:solidFill>
                            <a:latin typeface="Cambria Math" panose="02040503050406030204" pitchFamily="18" charset="0"/>
                          </a:rPr>
                          <m:t>𝑧</m:t>
                        </m:r>
                      </m:sub>
                    </m:sSub>
                  </m:oMath>
                </a14:m>
                <a:r>
                  <a:rPr lang="en-US" altLang="zh-CN" dirty="0">
                    <a:solidFill>
                      <a:srgbClr val="00B0F0"/>
                    </a:solidFill>
                  </a:rPr>
                  <a:t>).</a:t>
                </a:r>
              </a:p>
              <a:p>
                <a:r>
                  <a:rPr lang="en-US" altLang="zh-CN" dirty="0">
                    <a:solidFill>
                      <a:srgbClr val="00B0F0"/>
                    </a:solidFill>
                  </a:rPr>
                  <a:t>The DMI is a fundamental ingredient responsible for twisting the magnetization of two coupled spins </a:t>
                </a:r>
                <a14:m>
                  <m:oMath xmlns:m="http://schemas.openxmlformats.org/officeDocument/2006/math">
                    <m:acc>
                      <m:accPr>
                        <m:chr m:val="̂"/>
                        <m:ctrlPr>
                          <a:rPr lang="en-US" altLang="zh-CN" i="1">
                            <a:solidFill>
                              <a:srgbClr val="00B0F0"/>
                            </a:solidFill>
                            <a:latin typeface="Cambria Math" charset="0"/>
                          </a:rPr>
                        </m:ctrlPr>
                      </m:accPr>
                      <m:e>
                        <m:sSub>
                          <m:sSubPr>
                            <m:ctrlPr>
                              <a:rPr lang="en-US" altLang="zh-CN" i="1">
                                <a:solidFill>
                                  <a:srgbClr val="00B0F0"/>
                                </a:solidFill>
                                <a:latin typeface="Cambria Math" charset="0"/>
                              </a:rPr>
                            </m:ctrlPr>
                          </m:sSubPr>
                          <m:e>
                            <m:acc>
                              <m:accPr>
                                <m:chr m:val="⃑"/>
                                <m:ctrlPr>
                                  <a:rPr lang="en-US" altLang="zh-CN" i="1">
                                    <a:solidFill>
                                      <a:srgbClr val="00B0F0"/>
                                    </a:solidFill>
                                    <a:latin typeface="Cambria Math" charset="0"/>
                                  </a:rPr>
                                </m:ctrlPr>
                              </m:accPr>
                              <m:e>
                                <m:r>
                                  <a:rPr lang="en-US" altLang="zh-CN" i="1">
                                    <a:solidFill>
                                      <a:srgbClr val="00B0F0"/>
                                    </a:solidFill>
                                    <a:latin typeface="Cambria Math" panose="02040503050406030204" pitchFamily="18" charset="0"/>
                                  </a:rPr>
                                  <m:t>𝑆</m:t>
                                </m:r>
                              </m:e>
                            </m:acc>
                          </m:e>
                          <m:sub>
                            <m:r>
                              <a:rPr lang="en-US" altLang="zh-CN" i="1">
                                <a:solidFill>
                                  <a:srgbClr val="00B0F0"/>
                                </a:solidFill>
                                <a:latin typeface="Cambria Math" panose="02040503050406030204" pitchFamily="18" charset="0"/>
                              </a:rPr>
                              <m:t>1</m:t>
                            </m:r>
                          </m:sub>
                        </m:sSub>
                      </m:e>
                    </m:acc>
                  </m:oMath>
                </a14:m>
                <a:r>
                  <a:rPr lang="en-US" altLang="zh-CN" dirty="0">
                    <a:solidFill>
                      <a:srgbClr val="00B0F0"/>
                    </a:solidFill>
                  </a:rPr>
                  <a:t> and </a:t>
                </a:r>
                <a14:m>
                  <m:oMath xmlns:m="http://schemas.openxmlformats.org/officeDocument/2006/math">
                    <m:acc>
                      <m:accPr>
                        <m:chr m:val="̂"/>
                        <m:ctrlPr>
                          <a:rPr lang="en-US" altLang="zh-CN" i="1">
                            <a:solidFill>
                              <a:srgbClr val="00B0F0"/>
                            </a:solidFill>
                            <a:latin typeface="Cambria Math" charset="0"/>
                          </a:rPr>
                        </m:ctrlPr>
                      </m:accPr>
                      <m:e>
                        <m:sSub>
                          <m:sSubPr>
                            <m:ctrlPr>
                              <a:rPr lang="en-US" altLang="zh-CN" i="1">
                                <a:solidFill>
                                  <a:srgbClr val="00B0F0"/>
                                </a:solidFill>
                                <a:latin typeface="Cambria Math" charset="0"/>
                              </a:rPr>
                            </m:ctrlPr>
                          </m:sSubPr>
                          <m:e>
                            <m:acc>
                              <m:accPr>
                                <m:chr m:val="⃑"/>
                                <m:ctrlPr>
                                  <a:rPr lang="en-US" altLang="zh-CN" i="1">
                                    <a:solidFill>
                                      <a:srgbClr val="00B0F0"/>
                                    </a:solidFill>
                                    <a:latin typeface="Cambria Math" charset="0"/>
                                  </a:rPr>
                                </m:ctrlPr>
                              </m:accPr>
                              <m:e>
                                <m:r>
                                  <a:rPr lang="en-US" altLang="zh-CN" i="1">
                                    <a:solidFill>
                                      <a:srgbClr val="00B0F0"/>
                                    </a:solidFill>
                                    <a:latin typeface="Cambria Math" panose="02040503050406030204" pitchFamily="18" charset="0"/>
                                  </a:rPr>
                                  <m:t>𝑆</m:t>
                                </m:r>
                              </m:e>
                            </m:acc>
                          </m:e>
                          <m:sub>
                            <m:r>
                              <a:rPr lang="en-US" altLang="zh-CN" i="1">
                                <a:solidFill>
                                  <a:srgbClr val="00B0F0"/>
                                </a:solidFill>
                                <a:latin typeface="Cambria Math" panose="02040503050406030204" pitchFamily="18" charset="0"/>
                              </a:rPr>
                              <m:t>2</m:t>
                            </m:r>
                          </m:sub>
                        </m:sSub>
                      </m:e>
                    </m:acc>
                  </m:oMath>
                </a14:m>
                <a:r>
                  <a:rPr lang="en-US" altLang="zh-CN" dirty="0">
                    <a:solidFill>
                      <a:srgbClr val="00B0F0"/>
                    </a:solidFill>
                  </a:rPr>
                  <a:t>, as the overall energy can be reduced between the two spins by canting their relative orientation.</a:t>
                </a:r>
                <a:endParaRPr lang="zh-CN" altLang="en-US" dirty="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solidFill>
                    <a:srgbClr val="00B0F0"/>
                  </a:solidFill>
                </a:endParaRPr>
              </a:p>
              <a:p>
                <a:endParaRPr kumimoji="1" lang="zh-CN" altLang="en-US" dirty="0"/>
              </a:p>
            </p:txBody>
          </p:sp>
        </mc:Choice>
        <mc:Fallback xmlns="">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solidFill>
                      <a:srgbClr val="00B0F0"/>
                    </a:solidFill>
                  </a:rPr>
                  <a:t>fcc</a:t>
                </a:r>
                <a:r>
                  <a:rPr lang="en-US" altLang="zh-CN" dirty="0" smtClean="0">
                    <a:solidFill>
                      <a:srgbClr val="00B0F0"/>
                    </a:solidFill>
                  </a:rPr>
                  <a:t> </a:t>
                </a:r>
                <a:r>
                  <a:rPr lang="en-US" altLang="zh-CN" dirty="0" err="1" smtClean="0">
                    <a:solidFill>
                      <a:srgbClr val="00B0F0"/>
                    </a:solidFill>
                  </a:rPr>
                  <a:t>abc</a:t>
                </a:r>
                <a:endParaRPr lang="en-US" altLang="zh-CN" dirty="0" smtClean="0">
                  <a:solidFill>
                    <a:srgbClr val="00B0F0"/>
                  </a:solidFill>
                </a:endParaRPr>
              </a:p>
              <a:p>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B0F0"/>
                    </a:solidFill>
                  </a:rPr>
                  <a:t>hcp ab</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solidFill>
                    <a:srgbClr val="00B0F0"/>
                  </a:solidFill>
                </a:endParaRPr>
              </a:p>
              <a:p>
                <a:r>
                  <a:rPr lang="en-US" altLang="zh-CN" dirty="0" smtClean="0">
                    <a:solidFill>
                      <a:srgbClr val="00B0F0"/>
                    </a:solidFill>
                  </a:rPr>
                  <a:t>It decomposes into an isotropic Heisenberg exchange interaction term </a:t>
                </a:r>
                <a:r>
                  <a:rPr lang="en-US" altLang="zh-CN" dirty="0">
                    <a:solidFill>
                      <a:srgbClr val="00B0F0"/>
                    </a:solidFill>
                  </a:rPr>
                  <a:t>(</a:t>
                </a:r>
                <a:r>
                  <a:rPr lang="en-US" altLang="zh-CN" i="0" dirty="0" smtClean="0">
                    <a:solidFill>
                      <a:srgbClr val="00B0F0"/>
                    </a:solidFill>
                    <a:latin typeface="Cambria Math" panose="02040503050406030204" pitchFamily="18" charset="0"/>
                  </a:rPr>
                  <a:t>𝐽</a:t>
                </a:r>
                <a:r>
                  <a:rPr lang="en-US" altLang="zh-CN" dirty="0">
                    <a:solidFill>
                      <a:srgbClr val="00B0F0"/>
                    </a:solidFill>
                  </a:rPr>
                  <a:t>), which takes into account the usual RKKY-like </a:t>
                </a:r>
                <a:r>
                  <a:rPr lang="en-US" altLang="zh-CN" dirty="0" smtClean="0">
                    <a:solidFill>
                      <a:srgbClr val="00B0F0"/>
                    </a:solidFill>
                  </a:rPr>
                  <a:t>exchange that </a:t>
                </a:r>
                <a:r>
                  <a:rPr lang="en-US" altLang="zh-CN" dirty="0" err="1">
                    <a:solidFill>
                      <a:srgbClr val="00B0F0"/>
                    </a:solidFill>
                  </a:rPr>
                  <a:t>favours</a:t>
                </a:r>
                <a:r>
                  <a:rPr lang="en-US" altLang="zh-CN" dirty="0">
                    <a:solidFill>
                      <a:srgbClr val="00B0F0"/>
                    </a:solidFill>
                  </a:rPr>
                  <a:t> collinear orientations, a DMI term </a:t>
                </a:r>
                <a:r>
                  <a:rPr lang="en-US" altLang="zh-CN" dirty="0" smtClean="0">
                    <a:solidFill>
                      <a:srgbClr val="00B0F0"/>
                    </a:solidFill>
                  </a:rPr>
                  <a:t>(</a:t>
                </a:r>
                <a:r>
                  <a:rPr lang="en-US" altLang="zh-CN" i="0">
                    <a:solidFill>
                      <a:srgbClr val="00B0F0"/>
                    </a:solidFill>
                    <a:latin typeface="Cambria Math" panose="02040503050406030204" pitchFamily="18" charset="0"/>
                  </a:rPr>
                  <a:t>𝐷</a:t>
                </a:r>
                <a:r>
                  <a:rPr lang="en-US" altLang="zh-CN" i="0">
                    <a:solidFill>
                      <a:srgbClr val="00B0F0"/>
                    </a:solidFill>
                    <a:latin typeface="Cambria Math" charset="0"/>
                  </a:rPr>
                  <a:t> ⃑</a:t>
                </a:r>
                <a:r>
                  <a:rPr lang="en-US" altLang="zh-CN" dirty="0" smtClean="0">
                    <a:solidFill>
                      <a:srgbClr val="00B0F0"/>
                    </a:solidFill>
                  </a:rPr>
                  <a:t>), which </a:t>
                </a:r>
                <a:r>
                  <a:rPr lang="en-US" altLang="zh-CN" dirty="0" err="1" smtClean="0">
                    <a:solidFill>
                      <a:srgbClr val="00B0F0"/>
                    </a:solidFill>
                  </a:rPr>
                  <a:t>favours</a:t>
                </a:r>
                <a:r>
                  <a:rPr lang="en-US" altLang="zh-CN" dirty="0" smtClean="0">
                    <a:solidFill>
                      <a:srgbClr val="00B0F0"/>
                    </a:solidFill>
                  </a:rPr>
                  <a:t> </a:t>
                </a:r>
                <a:r>
                  <a:rPr lang="en-US" altLang="zh-CN" dirty="0">
                    <a:solidFill>
                      <a:srgbClr val="00B0F0"/>
                    </a:solidFill>
                  </a:rPr>
                  <a:t>non-collinear spin orientations, a single spin </a:t>
                </a:r>
                <a:r>
                  <a:rPr lang="en-US" altLang="zh-CN" dirty="0" smtClean="0">
                    <a:solidFill>
                      <a:srgbClr val="00B0F0"/>
                    </a:solidFill>
                  </a:rPr>
                  <a:t>magnetic anisotropy </a:t>
                </a:r>
                <a:r>
                  <a:rPr lang="en-US" altLang="zh-CN" dirty="0">
                    <a:solidFill>
                      <a:srgbClr val="00B0F0"/>
                    </a:solidFill>
                  </a:rPr>
                  <a:t>term (</a:t>
                </a:r>
                <a:r>
                  <a:rPr lang="en-US" altLang="zh-CN" i="0" dirty="0" smtClean="0">
                    <a:solidFill>
                      <a:srgbClr val="00B0F0"/>
                    </a:solidFill>
                    <a:latin typeface="Cambria Math" panose="02040503050406030204" pitchFamily="18" charset="0"/>
                  </a:rPr>
                  <a:t>𝐾</a:t>
                </a:r>
                <a:r>
                  <a:rPr lang="en-US" altLang="zh-CN" b="0" i="0" dirty="0" smtClean="0">
                    <a:solidFill>
                      <a:srgbClr val="00B0F0"/>
                    </a:solidFill>
                    <a:latin typeface="Cambria Math" charset="0"/>
                  </a:rPr>
                  <a:t>_</a:t>
                </a:r>
                <a:r>
                  <a:rPr lang="en-US" altLang="zh-CN" i="0" dirty="0" smtClean="0">
                    <a:solidFill>
                      <a:srgbClr val="00B0F0"/>
                    </a:solidFill>
                    <a:latin typeface="Cambria Math" panose="02040503050406030204" pitchFamily="18" charset="0"/>
                  </a:rPr>
                  <a:t>𝑖</a:t>
                </a:r>
                <a:r>
                  <a:rPr lang="en-US" altLang="zh-CN" dirty="0">
                    <a:solidFill>
                      <a:srgbClr val="00B0F0"/>
                    </a:solidFill>
                  </a:rPr>
                  <a:t>), which locks each spin in a given </a:t>
                </a:r>
                <a:r>
                  <a:rPr lang="en-US" altLang="zh-CN" dirty="0" smtClean="0">
                    <a:solidFill>
                      <a:srgbClr val="00B0F0"/>
                    </a:solidFill>
                  </a:rPr>
                  <a:t>orientation resulting </a:t>
                </a:r>
                <a:r>
                  <a:rPr lang="en-US" altLang="zh-CN" dirty="0">
                    <a:solidFill>
                      <a:srgbClr val="00B0F0"/>
                    </a:solidFill>
                  </a:rPr>
                  <a:t>from the interaction with the crystal field, and a </a:t>
                </a:r>
                <a:r>
                  <a:rPr lang="en-US" altLang="zh-CN" dirty="0" smtClean="0">
                    <a:solidFill>
                      <a:srgbClr val="00B0F0"/>
                    </a:solidFill>
                  </a:rPr>
                  <a:t>Zeeman term</a:t>
                </a:r>
                <a:r>
                  <a:rPr lang="en-US" altLang="zh-CN" dirty="0">
                    <a:solidFill>
                      <a:srgbClr val="00B0F0"/>
                    </a:solidFill>
                  </a:rPr>
                  <a:t>, which considers the response of each spin to a </a:t>
                </a:r>
                <a:r>
                  <a:rPr lang="en-US" altLang="zh-CN" dirty="0" smtClean="0">
                    <a:solidFill>
                      <a:srgbClr val="00B0F0"/>
                    </a:solidFill>
                  </a:rPr>
                  <a:t>magnetic field </a:t>
                </a:r>
                <a:r>
                  <a:rPr lang="en-US" altLang="zh-CN" i="0">
                    <a:solidFill>
                      <a:srgbClr val="00B0F0"/>
                    </a:solidFill>
                    <a:latin typeface="Cambria Math" panose="02040503050406030204" pitchFamily="18" charset="0"/>
                  </a:rPr>
                  <a:t>𝐵</a:t>
                </a:r>
                <a:r>
                  <a:rPr lang="en-US" altLang="zh-CN" i="0">
                    <a:solidFill>
                      <a:srgbClr val="00B0F0"/>
                    </a:solidFill>
                    <a:latin typeface="Cambria Math" charset="0"/>
                  </a:rPr>
                  <a:t> ⃑</a:t>
                </a:r>
                <a:r>
                  <a:rPr lang="en-US" altLang="zh-CN" dirty="0" smtClean="0">
                    <a:solidFill>
                      <a:srgbClr val="00B0F0"/>
                    </a:solidFill>
                  </a:rPr>
                  <a:t> </a:t>
                </a:r>
                <a:r>
                  <a:rPr lang="en-US" altLang="zh-CN" dirty="0">
                    <a:solidFill>
                      <a:srgbClr val="00B0F0"/>
                    </a:solidFill>
                  </a:rPr>
                  <a:t>as determined by the g-factors </a:t>
                </a:r>
                <a:r>
                  <a:rPr lang="en-US" altLang="zh-CN" i="0" dirty="0" smtClean="0">
                    <a:solidFill>
                      <a:srgbClr val="00B0F0"/>
                    </a:solidFill>
                    <a:latin typeface="Cambria Math" panose="02040503050406030204" pitchFamily="18" charset="0"/>
                  </a:rPr>
                  <a:t>𝑔</a:t>
                </a:r>
                <a:r>
                  <a:rPr lang="en-US" altLang="zh-CN" b="0" i="0" dirty="0" smtClean="0">
                    <a:solidFill>
                      <a:srgbClr val="00B0F0"/>
                    </a:solidFill>
                    <a:latin typeface="Cambria Math" charset="0"/>
                  </a:rPr>
                  <a:t>_</a:t>
                </a:r>
                <a:r>
                  <a:rPr lang="en-US" altLang="zh-CN" i="0" dirty="0" smtClean="0">
                    <a:solidFill>
                      <a:srgbClr val="00B0F0"/>
                    </a:solidFill>
                    <a:latin typeface="Cambria Math" panose="02040503050406030204" pitchFamily="18" charset="0"/>
                  </a:rPr>
                  <a:t>𝑖</a:t>
                </a:r>
                <a:r>
                  <a:rPr lang="en-US" altLang="zh-CN" dirty="0">
                    <a:solidFill>
                      <a:srgbClr val="00B0F0"/>
                    </a:solidFill>
                  </a:rPr>
                  <a:t> and the Bohr </a:t>
                </a:r>
                <a:r>
                  <a:rPr lang="en-US" altLang="zh-CN" dirty="0" smtClean="0">
                    <a:solidFill>
                      <a:srgbClr val="00B0F0"/>
                    </a:solidFill>
                  </a:rPr>
                  <a:t>magneton </a:t>
                </a:r>
                <a:r>
                  <a:rPr lang="en-US" altLang="zh-CN" b="0" i="0" dirty="0" smtClean="0">
                    <a:solidFill>
                      <a:srgbClr val="00B0F0"/>
                    </a:solidFill>
                    <a:latin typeface="Cambria Math" panose="02040503050406030204" pitchFamily="18" charset="0"/>
                  </a:rPr>
                  <a:t>𝜇</a:t>
                </a:r>
                <a:r>
                  <a:rPr lang="en-US" altLang="zh-CN" b="0" i="0" dirty="0" smtClean="0">
                    <a:solidFill>
                      <a:srgbClr val="00B0F0"/>
                    </a:solidFill>
                    <a:latin typeface="Cambria Math" charset="0"/>
                  </a:rPr>
                  <a:t>_</a:t>
                </a:r>
                <a:r>
                  <a:rPr lang="en-US" altLang="zh-CN" i="0" dirty="0" smtClean="0">
                    <a:solidFill>
                      <a:srgbClr val="00B0F0"/>
                    </a:solidFill>
                    <a:latin typeface="Cambria Math" panose="02040503050406030204" pitchFamily="18" charset="0"/>
                  </a:rPr>
                  <a:t>𝐵</a:t>
                </a:r>
                <a:r>
                  <a:rPr lang="en-US" altLang="zh-CN" dirty="0" smtClean="0">
                    <a:solidFill>
                      <a:srgbClr val="00B0F0"/>
                    </a:solidFill>
                  </a:rPr>
                  <a:t>.</a:t>
                </a:r>
              </a:p>
              <a:p>
                <a:r>
                  <a:rPr lang="en-US" altLang="zh-CN" dirty="0" smtClean="0">
                    <a:solidFill>
                      <a:srgbClr val="00B0F0"/>
                    </a:solidFill>
                  </a:rPr>
                  <a:t>The overall </a:t>
                </a:r>
                <a:r>
                  <a:rPr lang="en-US" altLang="zh-CN" i="0" dirty="0" smtClean="0">
                    <a:solidFill>
                      <a:srgbClr val="00B0F0"/>
                    </a:solidFill>
                    <a:latin typeface="Cambria Math" panose="02040503050406030204" pitchFamily="18" charset="0"/>
                  </a:rPr>
                  <a:t>𝐽</a:t>
                </a:r>
                <a:r>
                  <a:rPr lang="en-US" altLang="zh-CN" dirty="0" smtClean="0">
                    <a:solidFill>
                      <a:srgbClr val="00B0F0"/>
                    </a:solidFill>
                  </a:rPr>
                  <a:t> </a:t>
                </a:r>
                <a:r>
                  <a:rPr lang="en-US" altLang="zh-CN" dirty="0">
                    <a:solidFill>
                      <a:srgbClr val="00B0F0"/>
                    </a:solidFill>
                  </a:rPr>
                  <a:t>and </a:t>
                </a:r>
                <a:r>
                  <a:rPr lang="en-US" altLang="zh-CN" i="0">
                    <a:solidFill>
                      <a:srgbClr val="00B0F0"/>
                    </a:solidFill>
                    <a:latin typeface="Cambria Math" panose="02040503050406030204" pitchFamily="18" charset="0"/>
                  </a:rPr>
                  <a:t>𝐷</a:t>
                </a:r>
                <a:r>
                  <a:rPr lang="en-US" altLang="zh-CN" i="0">
                    <a:solidFill>
                      <a:srgbClr val="00B0F0"/>
                    </a:solidFill>
                    <a:latin typeface="Cambria Math" charset="0"/>
                  </a:rPr>
                  <a:t> ⃑</a:t>
                </a:r>
                <a:r>
                  <a:rPr lang="en-US" altLang="zh-CN" dirty="0">
                    <a:solidFill>
                      <a:srgbClr val="00B0F0"/>
                    </a:solidFill>
                  </a:rPr>
                  <a:t> are given by the contributions of all substrate atoms resulting in </a:t>
                </a:r>
                <a:r>
                  <a:rPr lang="en-US" altLang="zh-CN" dirty="0" smtClean="0">
                    <a:solidFill>
                      <a:srgbClr val="00B0F0"/>
                    </a:solidFill>
                  </a:rPr>
                  <a:t>a nonzero </a:t>
                </a:r>
                <a:r>
                  <a:rPr lang="en-US" altLang="zh-CN" i="0">
                    <a:solidFill>
                      <a:srgbClr val="00B0F0"/>
                    </a:solidFill>
                    <a:latin typeface="Cambria Math" panose="02040503050406030204" pitchFamily="18" charset="0"/>
                  </a:rPr>
                  <a:t>𝐷</a:t>
                </a:r>
                <a:r>
                  <a:rPr lang="en-US" altLang="zh-CN" i="0">
                    <a:solidFill>
                      <a:srgbClr val="00B0F0"/>
                    </a:solidFill>
                    <a:latin typeface="Cambria Math" charset="0"/>
                  </a:rPr>
                  <a:t> ⃑</a:t>
                </a:r>
                <a:r>
                  <a:rPr lang="en-US" altLang="zh-CN" b="0" i="0" smtClean="0">
                    <a:solidFill>
                      <a:srgbClr val="00B0F0"/>
                    </a:solidFill>
                    <a:latin typeface="Cambria Math" panose="02040503050406030204" pitchFamily="18" charset="0"/>
                  </a:rPr>
                  <a:t>=(𝐷</a:t>
                </a:r>
                <a:r>
                  <a:rPr lang="en-US" altLang="zh-CN" b="0" i="0" smtClean="0">
                    <a:solidFill>
                      <a:srgbClr val="00B0F0"/>
                    </a:solidFill>
                    <a:latin typeface="Cambria Math" charset="0"/>
                  </a:rPr>
                  <a:t>_</a:t>
                </a:r>
                <a:r>
                  <a:rPr lang="en-US" altLang="zh-CN" i="0" dirty="0" smtClean="0">
                    <a:solidFill>
                      <a:srgbClr val="00B0F0"/>
                    </a:solidFill>
                    <a:latin typeface="Cambria Math" panose="02040503050406030204" pitchFamily="18" charset="0"/>
                  </a:rPr>
                  <a:t>∥</a:t>
                </a:r>
                <a:r>
                  <a:rPr lang="en-US" altLang="zh-CN" b="0" i="0" smtClean="0">
                    <a:solidFill>
                      <a:srgbClr val="00B0F0"/>
                    </a:solidFill>
                    <a:latin typeface="Cambria Math" panose="02040503050406030204" pitchFamily="18" charset="0"/>
                  </a:rPr>
                  <a:t>,𝐷</a:t>
                </a:r>
                <a:r>
                  <a:rPr lang="en-US" altLang="zh-CN" b="0" i="0" smtClean="0">
                    <a:solidFill>
                      <a:srgbClr val="00B0F0"/>
                    </a:solidFill>
                    <a:latin typeface="Cambria Math" charset="0"/>
                  </a:rPr>
                  <a:t>_</a:t>
                </a:r>
                <a:r>
                  <a:rPr lang="en-US" altLang="zh-CN" b="0" i="0" smtClean="0">
                    <a:solidFill>
                      <a:srgbClr val="00B0F0"/>
                    </a:solidFill>
                    <a:latin typeface="Cambria Math" panose="02040503050406030204" pitchFamily="18" charset="0"/>
                  </a:rPr>
                  <a:t>⊥,𝐷</a:t>
                </a:r>
                <a:r>
                  <a:rPr lang="en-US" altLang="zh-CN" b="0" i="0" smtClean="0">
                    <a:solidFill>
                      <a:srgbClr val="00B0F0"/>
                    </a:solidFill>
                    <a:latin typeface="Cambria Math" charset="0"/>
                  </a:rPr>
                  <a:t>_</a:t>
                </a:r>
                <a:r>
                  <a:rPr lang="en-US" altLang="zh-CN" b="0" i="0" smtClean="0">
                    <a:solidFill>
                      <a:srgbClr val="00B0F0"/>
                    </a:solidFill>
                    <a:latin typeface="Cambria Math" panose="02040503050406030204" pitchFamily="18" charset="0"/>
                  </a:rPr>
                  <a:t>𝑧)</a:t>
                </a:r>
                <a:r>
                  <a:rPr lang="en-US" altLang="zh-CN" dirty="0">
                    <a:solidFill>
                      <a:srgbClr val="00B0F0"/>
                    </a:solidFill>
                  </a:rPr>
                  <a:t> (orientation of the components as </a:t>
                </a:r>
                <a:r>
                  <a:rPr lang="en-US" altLang="zh-CN" dirty="0" smtClean="0">
                    <a:solidFill>
                      <a:srgbClr val="00B0F0"/>
                    </a:solidFill>
                  </a:rPr>
                  <a:t>indicated) because </a:t>
                </a:r>
                <a:r>
                  <a:rPr lang="en-US" altLang="zh-CN" dirty="0">
                    <a:solidFill>
                      <a:srgbClr val="00B0F0"/>
                    </a:solidFill>
                  </a:rPr>
                  <a:t>of broken inversion symmetry at the </a:t>
                </a:r>
                <a:r>
                  <a:rPr lang="en-US" altLang="zh-CN" dirty="0" smtClean="0">
                    <a:solidFill>
                      <a:srgbClr val="00B0F0"/>
                    </a:solidFill>
                  </a:rPr>
                  <a:t>surface. </a:t>
                </a:r>
                <a:r>
                  <a:rPr lang="en-US" altLang="zh-CN" dirty="0">
                    <a:solidFill>
                      <a:srgbClr val="00B0F0"/>
                    </a:solidFill>
                  </a:rPr>
                  <a:t>The orientation </a:t>
                </a:r>
                <a:r>
                  <a:rPr lang="en-US" altLang="zh-CN" dirty="0" smtClean="0">
                    <a:solidFill>
                      <a:srgbClr val="00B0F0"/>
                    </a:solidFill>
                  </a:rPr>
                  <a:t>of the </a:t>
                </a:r>
                <a:r>
                  <a:rPr lang="en-US" altLang="zh-CN" dirty="0">
                    <a:solidFill>
                      <a:srgbClr val="00B0F0"/>
                    </a:solidFill>
                  </a:rPr>
                  <a:t>spins </a:t>
                </a:r>
                <a:r>
                  <a:rPr lang="en-US" altLang="zh-CN" i="0">
                    <a:solidFill>
                      <a:srgbClr val="00B0F0"/>
                    </a:solidFill>
                    <a:latin typeface="Cambria Math" charset="0"/>
                  </a:rPr>
                  <a:t>(</a:t>
                </a:r>
                <a:r>
                  <a:rPr lang="en-US" altLang="zh-CN" i="0">
                    <a:solidFill>
                      <a:srgbClr val="00B0F0"/>
                    </a:solidFill>
                    <a:latin typeface="Cambria Math" panose="02040503050406030204" pitchFamily="18" charset="0"/>
                  </a:rPr>
                  <a:t>𝑆</a:t>
                </a:r>
                <a:r>
                  <a:rPr lang="en-US" altLang="zh-CN" i="0">
                    <a:solidFill>
                      <a:srgbClr val="00B0F0"/>
                    </a:solidFill>
                    <a:latin typeface="Cambria Math" charset="0"/>
                  </a:rPr>
                  <a:t> ⃑_</a:t>
                </a:r>
                <a:r>
                  <a:rPr lang="en-US" altLang="zh-CN" i="0">
                    <a:solidFill>
                      <a:srgbClr val="00B0F0"/>
                    </a:solidFill>
                    <a:latin typeface="Cambria Math" panose="02040503050406030204" pitchFamily="18" charset="0"/>
                  </a:rPr>
                  <a:t>1</a:t>
                </a:r>
                <a:r>
                  <a:rPr lang="en-US" altLang="zh-CN" i="0">
                    <a:solidFill>
                      <a:srgbClr val="00B0F0"/>
                    </a:solidFill>
                    <a:latin typeface="Cambria Math" charset="0"/>
                  </a:rPr>
                  <a:t> ) ̂</a:t>
                </a:r>
                <a:r>
                  <a:rPr lang="en-US" altLang="zh-CN" dirty="0">
                    <a:solidFill>
                      <a:srgbClr val="00B0F0"/>
                    </a:solidFill>
                  </a:rPr>
                  <a:t> and </a:t>
                </a:r>
                <a:r>
                  <a:rPr lang="en-US" altLang="zh-CN" i="0">
                    <a:solidFill>
                      <a:srgbClr val="00B0F0"/>
                    </a:solidFill>
                    <a:latin typeface="Cambria Math" charset="0"/>
                  </a:rPr>
                  <a:t>(</a:t>
                </a:r>
                <a:r>
                  <a:rPr lang="en-US" altLang="zh-CN" i="0">
                    <a:solidFill>
                      <a:srgbClr val="00B0F0"/>
                    </a:solidFill>
                    <a:latin typeface="Cambria Math" panose="02040503050406030204" pitchFamily="18" charset="0"/>
                  </a:rPr>
                  <a:t>𝑆</a:t>
                </a:r>
                <a:r>
                  <a:rPr lang="en-US" altLang="zh-CN" i="0">
                    <a:solidFill>
                      <a:srgbClr val="00B0F0"/>
                    </a:solidFill>
                    <a:latin typeface="Cambria Math" charset="0"/>
                  </a:rPr>
                  <a:t> ⃑_</a:t>
                </a:r>
                <a:r>
                  <a:rPr lang="en-US" altLang="zh-CN" i="0">
                    <a:solidFill>
                      <a:srgbClr val="00B0F0"/>
                    </a:solidFill>
                    <a:latin typeface="Cambria Math" panose="02040503050406030204" pitchFamily="18" charset="0"/>
                  </a:rPr>
                  <a:t>2</a:t>
                </a:r>
                <a:r>
                  <a:rPr lang="en-US" altLang="zh-CN" i="0">
                    <a:solidFill>
                      <a:srgbClr val="00B0F0"/>
                    </a:solidFill>
                    <a:latin typeface="Cambria Math" charset="0"/>
                  </a:rPr>
                  <a:t> ) ̂</a:t>
                </a:r>
                <a:r>
                  <a:rPr lang="en-US" altLang="zh-CN" dirty="0" smtClean="0">
                    <a:solidFill>
                      <a:srgbClr val="00B0F0"/>
                    </a:solidFill>
                  </a:rPr>
                  <a:t> of </a:t>
                </a:r>
                <a:r>
                  <a:rPr lang="en-US" altLang="zh-CN" dirty="0">
                    <a:solidFill>
                      <a:srgbClr val="00B0F0"/>
                    </a:solidFill>
                  </a:rPr>
                  <a:t>the coupled pair is determined by the </a:t>
                </a:r>
                <a:r>
                  <a:rPr lang="en-US" altLang="zh-CN" dirty="0" smtClean="0">
                    <a:solidFill>
                      <a:srgbClr val="00B0F0"/>
                    </a:solidFill>
                  </a:rPr>
                  <a:t>interplay between </a:t>
                </a:r>
                <a:r>
                  <a:rPr lang="en-US" altLang="zh-CN" dirty="0">
                    <a:solidFill>
                      <a:srgbClr val="00B0F0"/>
                    </a:solidFill>
                  </a:rPr>
                  <a:t>the single ion magnetic anisotropy of each atom (</a:t>
                </a:r>
                <a:r>
                  <a:rPr lang="en-US" altLang="zh-CN" i="0" dirty="0" smtClean="0">
                    <a:solidFill>
                      <a:srgbClr val="00B0F0"/>
                    </a:solidFill>
                    <a:latin typeface="Cambria Math" panose="02040503050406030204" pitchFamily="18" charset="0"/>
                  </a:rPr>
                  <a:t>𝐾</a:t>
                </a:r>
                <a:r>
                  <a:rPr lang="en-US" altLang="zh-CN" b="0" i="0" dirty="0" smtClean="0">
                    <a:solidFill>
                      <a:srgbClr val="00B0F0"/>
                    </a:solidFill>
                    <a:latin typeface="Cambria Math" charset="0"/>
                  </a:rPr>
                  <a:t>_</a:t>
                </a:r>
                <a:r>
                  <a:rPr lang="en-US" altLang="zh-CN" i="0" dirty="0" smtClean="0">
                    <a:solidFill>
                      <a:srgbClr val="00B0F0"/>
                    </a:solidFill>
                    <a:latin typeface="Cambria Math" panose="02040503050406030204" pitchFamily="18" charset="0"/>
                  </a:rPr>
                  <a:t>𝑖</a:t>
                </a:r>
                <a:r>
                  <a:rPr lang="en-US" altLang="zh-CN" dirty="0">
                    <a:solidFill>
                      <a:srgbClr val="00B0F0"/>
                    </a:solidFill>
                  </a:rPr>
                  <a:t>), </a:t>
                </a:r>
                <a:r>
                  <a:rPr lang="en-US" altLang="zh-CN" i="0" dirty="0" smtClean="0">
                    <a:solidFill>
                      <a:srgbClr val="00B0F0"/>
                    </a:solidFill>
                    <a:latin typeface="Cambria Math" panose="02040503050406030204" pitchFamily="18" charset="0"/>
                  </a:rPr>
                  <a:t>𝐽</a:t>
                </a:r>
                <a:r>
                  <a:rPr lang="en-US" altLang="zh-CN" dirty="0">
                    <a:solidFill>
                      <a:srgbClr val="00B0F0"/>
                    </a:solidFill>
                  </a:rPr>
                  <a:t>, </a:t>
                </a:r>
                <a:r>
                  <a:rPr lang="en-US" altLang="zh-CN" i="0">
                    <a:solidFill>
                      <a:srgbClr val="00B0F0"/>
                    </a:solidFill>
                    <a:latin typeface="Cambria Math" panose="02040503050406030204" pitchFamily="18" charset="0"/>
                  </a:rPr>
                  <a:t>𝐷</a:t>
                </a:r>
                <a:r>
                  <a:rPr lang="en-US" altLang="zh-CN" i="0">
                    <a:solidFill>
                      <a:srgbClr val="00B0F0"/>
                    </a:solidFill>
                    <a:latin typeface="Cambria Math" charset="0"/>
                  </a:rPr>
                  <a:t> ⃑</a:t>
                </a:r>
                <a:r>
                  <a:rPr lang="en-US" altLang="zh-CN" dirty="0">
                    <a:solidFill>
                      <a:srgbClr val="00B0F0"/>
                    </a:solidFill>
                  </a:rPr>
                  <a:t>, and </a:t>
                </a:r>
                <a:r>
                  <a:rPr lang="en-US" altLang="zh-CN" dirty="0" smtClean="0">
                    <a:solidFill>
                      <a:srgbClr val="00B0F0"/>
                    </a:solidFill>
                  </a:rPr>
                  <a:t>the applied </a:t>
                </a:r>
                <a:r>
                  <a:rPr lang="en-US" altLang="zh-CN" dirty="0">
                    <a:solidFill>
                      <a:srgbClr val="00B0F0"/>
                    </a:solidFill>
                  </a:rPr>
                  <a:t>magnetic field (</a:t>
                </a:r>
                <a:r>
                  <a:rPr lang="en-US" altLang="zh-CN" i="0" dirty="0" smtClean="0">
                    <a:solidFill>
                      <a:srgbClr val="00B0F0"/>
                    </a:solidFill>
                    <a:latin typeface="Cambria Math" panose="02040503050406030204" pitchFamily="18" charset="0"/>
                  </a:rPr>
                  <a:t>𝐵</a:t>
                </a:r>
                <a:r>
                  <a:rPr lang="en-US" altLang="zh-CN" b="0" i="0" dirty="0" smtClean="0">
                    <a:solidFill>
                      <a:srgbClr val="00B0F0"/>
                    </a:solidFill>
                    <a:latin typeface="Cambria Math" charset="0"/>
                  </a:rPr>
                  <a:t>_</a:t>
                </a:r>
                <a:r>
                  <a:rPr lang="en-US" altLang="zh-CN" i="0" dirty="0" smtClean="0">
                    <a:solidFill>
                      <a:srgbClr val="00B0F0"/>
                    </a:solidFill>
                    <a:latin typeface="Cambria Math" panose="02040503050406030204" pitchFamily="18" charset="0"/>
                  </a:rPr>
                  <a:t>𝑧</a:t>
                </a:r>
                <a:r>
                  <a:rPr lang="en-US" altLang="zh-CN" dirty="0" smtClean="0">
                    <a:solidFill>
                      <a:srgbClr val="00B0F0"/>
                    </a:solidFill>
                  </a:rPr>
                  <a:t>).</a:t>
                </a:r>
              </a:p>
              <a:p>
                <a:r>
                  <a:rPr lang="en-US" altLang="zh-CN" dirty="0">
                    <a:solidFill>
                      <a:srgbClr val="00B0F0"/>
                    </a:solidFill>
                  </a:rPr>
                  <a:t>The DMI is a fundamental ingredient responsible for twisting </a:t>
                </a:r>
                <a:r>
                  <a:rPr lang="en-US" altLang="zh-CN" dirty="0" smtClean="0">
                    <a:solidFill>
                      <a:srgbClr val="00B0F0"/>
                    </a:solidFill>
                  </a:rPr>
                  <a:t>the magnetization </a:t>
                </a:r>
                <a:r>
                  <a:rPr lang="en-US" altLang="zh-CN" dirty="0">
                    <a:solidFill>
                      <a:srgbClr val="00B0F0"/>
                    </a:solidFill>
                  </a:rPr>
                  <a:t>of two coupled spins </a:t>
                </a:r>
                <a:r>
                  <a:rPr lang="en-US" altLang="zh-CN" i="0">
                    <a:solidFill>
                      <a:srgbClr val="00B0F0"/>
                    </a:solidFill>
                    <a:latin typeface="Cambria Math" charset="0"/>
                  </a:rPr>
                  <a:t>(</a:t>
                </a:r>
                <a:r>
                  <a:rPr lang="en-US" altLang="zh-CN" i="0">
                    <a:solidFill>
                      <a:srgbClr val="00B0F0"/>
                    </a:solidFill>
                    <a:latin typeface="Cambria Math" panose="02040503050406030204" pitchFamily="18" charset="0"/>
                  </a:rPr>
                  <a:t>𝑆</a:t>
                </a:r>
                <a:r>
                  <a:rPr lang="en-US" altLang="zh-CN" i="0">
                    <a:solidFill>
                      <a:srgbClr val="00B0F0"/>
                    </a:solidFill>
                    <a:latin typeface="Cambria Math" charset="0"/>
                  </a:rPr>
                  <a:t> ⃑_</a:t>
                </a:r>
                <a:r>
                  <a:rPr lang="en-US" altLang="zh-CN" i="0">
                    <a:solidFill>
                      <a:srgbClr val="00B0F0"/>
                    </a:solidFill>
                    <a:latin typeface="Cambria Math" panose="02040503050406030204" pitchFamily="18" charset="0"/>
                  </a:rPr>
                  <a:t>1</a:t>
                </a:r>
                <a:r>
                  <a:rPr lang="en-US" altLang="zh-CN" i="0">
                    <a:solidFill>
                      <a:srgbClr val="00B0F0"/>
                    </a:solidFill>
                    <a:latin typeface="Cambria Math" charset="0"/>
                  </a:rPr>
                  <a:t> ) ̂</a:t>
                </a:r>
                <a:r>
                  <a:rPr lang="en-US" altLang="zh-CN" dirty="0" smtClean="0">
                    <a:solidFill>
                      <a:srgbClr val="00B0F0"/>
                    </a:solidFill>
                  </a:rPr>
                  <a:t> and </a:t>
                </a:r>
                <a:r>
                  <a:rPr lang="en-US" altLang="zh-CN" i="0">
                    <a:solidFill>
                      <a:srgbClr val="00B0F0"/>
                    </a:solidFill>
                    <a:latin typeface="Cambria Math" charset="0"/>
                  </a:rPr>
                  <a:t>(</a:t>
                </a:r>
                <a:r>
                  <a:rPr lang="en-US" altLang="zh-CN" i="0">
                    <a:solidFill>
                      <a:srgbClr val="00B0F0"/>
                    </a:solidFill>
                    <a:latin typeface="Cambria Math" panose="02040503050406030204" pitchFamily="18" charset="0"/>
                  </a:rPr>
                  <a:t>𝑆</a:t>
                </a:r>
                <a:r>
                  <a:rPr lang="en-US" altLang="zh-CN" i="0">
                    <a:solidFill>
                      <a:srgbClr val="00B0F0"/>
                    </a:solidFill>
                    <a:latin typeface="Cambria Math" charset="0"/>
                  </a:rPr>
                  <a:t> ⃑_</a:t>
                </a:r>
                <a:r>
                  <a:rPr lang="en-US" altLang="zh-CN" i="0">
                    <a:solidFill>
                      <a:srgbClr val="00B0F0"/>
                    </a:solidFill>
                    <a:latin typeface="Cambria Math" panose="02040503050406030204" pitchFamily="18" charset="0"/>
                  </a:rPr>
                  <a:t>2</a:t>
                </a:r>
                <a:r>
                  <a:rPr lang="en-US" altLang="zh-CN" i="0">
                    <a:solidFill>
                      <a:srgbClr val="00B0F0"/>
                    </a:solidFill>
                    <a:latin typeface="Cambria Math" charset="0"/>
                  </a:rPr>
                  <a:t> ) ̂</a:t>
                </a:r>
                <a:r>
                  <a:rPr lang="en-US" altLang="zh-CN" dirty="0" smtClean="0">
                    <a:solidFill>
                      <a:srgbClr val="00B0F0"/>
                    </a:solidFill>
                  </a:rPr>
                  <a:t>, </a:t>
                </a:r>
                <a:r>
                  <a:rPr lang="en-US" altLang="zh-CN" dirty="0">
                    <a:solidFill>
                      <a:srgbClr val="00B0F0"/>
                    </a:solidFill>
                  </a:rPr>
                  <a:t>as the </a:t>
                </a:r>
                <a:r>
                  <a:rPr lang="en-US" altLang="zh-CN" dirty="0" smtClean="0">
                    <a:solidFill>
                      <a:srgbClr val="00B0F0"/>
                    </a:solidFill>
                  </a:rPr>
                  <a:t>overall energy </a:t>
                </a:r>
                <a:r>
                  <a:rPr lang="en-US" altLang="zh-CN" dirty="0">
                    <a:solidFill>
                      <a:srgbClr val="00B0F0"/>
                    </a:solidFill>
                  </a:rPr>
                  <a:t>can be reduced between the two spins by canting </a:t>
                </a:r>
                <a:r>
                  <a:rPr lang="en-US" altLang="zh-CN" dirty="0" smtClean="0">
                    <a:solidFill>
                      <a:srgbClr val="00B0F0"/>
                    </a:solidFill>
                  </a:rPr>
                  <a:t>their relative orientation.</a:t>
                </a:r>
                <a:endParaRPr lang="zh-CN" altLang="en-US" dirty="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solidFill>
                    <a:srgbClr val="00B0F0"/>
                  </a:solidFill>
                </a:endParaRPr>
              </a:p>
              <a:p>
                <a:endParaRPr kumimoji="1" lang="zh-CN" altLang="en-US" dirty="0"/>
              </a:p>
            </p:txBody>
          </p:sp>
        </mc:Fallback>
      </mc:AlternateContent>
      <p:sp>
        <p:nvSpPr>
          <p:cNvPr id="4" name="幻灯片编号占位符 3"/>
          <p:cNvSpPr>
            <a:spLocks noGrp="1"/>
          </p:cNvSpPr>
          <p:nvPr>
            <p:ph type="sldNum" sz="quarter" idx="10"/>
          </p:nvPr>
        </p:nvSpPr>
        <p:spPr/>
        <p:txBody>
          <a:bodyPr/>
          <a:lstStyle/>
          <a:p>
            <a:fld id="{326854E4-3BB1-2B4C-8E9B-7D10A6255F0B}" type="slidenum">
              <a:rPr kumimoji="1" lang="zh-CN" altLang="en-US" smtClean="0"/>
              <a:t>15</a:t>
            </a:fld>
            <a:endParaRPr kumimoji="1" lang="zh-CN" altLang="en-US"/>
          </a:p>
        </p:txBody>
      </p:sp>
    </p:spTree>
    <p:extLst>
      <p:ext uri="{BB962C8B-B14F-4D97-AF65-F5344CB8AC3E}">
        <p14:creationId xmlns:p14="http://schemas.microsoft.com/office/powerpoint/2010/main" val="273070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B0F0"/>
                </a:solidFill>
              </a:rPr>
              <a:t>DMI </a:t>
            </a:r>
            <a:r>
              <a:rPr lang="en-US" altLang="zh-CN" dirty="0" err="1">
                <a:solidFill>
                  <a:srgbClr val="00B0F0"/>
                </a:solidFill>
              </a:rPr>
              <a:t>favours</a:t>
            </a:r>
            <a:r>
              <a:rPr lang="en-US" altLang="zh-CN" dirty="0">
                <a:solidFill>
                  <a:srgbClr val="00B0F0"/>
                </a:solidFill>
              </a:rPr>
              <a:t> a particular rotational sense of the magnetization in the pair which depends on the orientation of D, the oscillations have a direct consequence on the preferred chirality of the magnetization in the pair. </a:t>
            </a:r>
            <a:endParaRPr lang="zh-CN" altLang="en-US" dirty="0">
              <a:solidFill>
                <a:srgbClr val="00B0F0"/>
              </a:solidFill>
            </a:endParaRPr>
          </a:p>
          <a:p>
            <a:endParaRPr kumimoji="1" lang="zh-CN" altLang="en-US" dirty="0"/>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16</a:t>
            </a:fld>
            <a:endParaRPr kumimoji="1" lang="zh-CN" altLang="en-US"/>
          </a:p>
        </p:txBody>
      </p:sp>
    </p:spTree>
    <p:extLst>
      <p:ext uri="{BB962C8B-B14F-4D97-AF65-F5344CB8AC3E}">
        <p14:creationId xmlns:p14="http://schemas.microsoft.com/office/powerpoint/2010/main" val="2126074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66813" y="1241425"/>
            <a:ext cx="4464050" cy="3349625"/>
          </a:xfrm>
        </p:spPr>
      </p:sp>
      <p:sp>
        <p:nvSpPr>
          <p:cNvPr id="3" name="备注占位符 2"/>
          <p:cNvSpPr>
            <a:spLocks noGrp="1"/>
          </p:cNvSpPr>
          <p:nvPr>
            <p:ph type="body" idx="1"/>
          </p:nvPr>
        </p:nvSpPr>
        <p:spPr/>
        <p:txBody>
          <a:bodyPr/>
          <a:lstStyle/>
          <a:p>
            <a:r>
              <a:rPr lang="en-US" altLang="zh-CN" sz="1200" dirty="0" err="1"/>
              <a:t>Thiaville</a:t>
            </a:r>
            <a:r>
              <a:rPr lang="en-US" altLang="zh-CN" sz="1200" dirty="0"/>
              <a:t> A, </a:t>
            </a:r>
            <a:r>
              <a:rPr lang="en-US" altLang="zh-CN" sz="1200" dirty="0" err="1"/>
              <a:t>Nakatani</a:t>
            </a:r>
            <a:r>
              <a:rPr lang="en-US" altLang="zh-CN" sz="1200" dirty="0"/>
              <a:t> Y, </a:t>
            </a:r>
            <a:r>
              <a:rPr lang="en-US" altLang="zh-CN" sz="1200" dirty="0" err="1"/>
              <a:t>Miltat</a:t>
            </a:r>
            <a:r>
              <a:rPr lang="en-US" altLang="zh-CN" sz="1200" dirty="0"/>
              <a:t> J, et al. Micromagnetic understanding of current-driven domain wall motion in patterned nanowires[J]. EPL (</a:t>
            </a:r>
            <a:r>
              <a:rPr lang="en-US" altLang="zh-CN" sz="1200" dirty="0" err="1"/>
              <a:t>Europhysics</a:t>
            </a:r>
            <a:r>
              <a:rPr lang="en-US" altLang="zh-CN" sz="1200" dirty="0"/>
              <a:t> Letters), 2005, 69(6): 990.</a:t>
            </a:r>
            <a:endParaRPr lang="zh-CN" altLang="en-US" sz="9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0070C0"/>
                </a:solidFill>
              </a:rPr>
              <a:t>右图：五个脉冲下磁畴壁的移动</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BA793-48EA-4AE3-87A1-60D9C6452E0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87042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66813" y="1241425"/>
            <a:ext cx="4464050"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BA793-48EA-4AE3-87A1-60D9C6452E0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668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66813" y="1241425"/>
            <a:ext cx="4464050" cy="3349625"/>
          </a:xfrm>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(a)-(d):    these images show that </a:t>
            </a:r>
            <a:r>
              <a:rPr lang="en-US" altLang="zh-CN" sz="1200" b="0" i="0" kern="1200" dirty="0" err="1">
                <a:solidFill>
                  <a:schemeClr val="tx1"/>
                </a:solidFill>
                <a:effectLst/>
                <a:latin typeface="+mn-lt"/>
                <a:ea typeface="+mn-ea"/>
                <a:cs typeface="+mn-cs"/>
              </a:rPr>
              <a:t>Ne´el</a:t>
            </a:r>
            <a:r>
              <a:rPr lang="en-US" altLang="zh-CN" sz="1200" b="0" i="0" kern="1200" dirty="0">
                <a:solidFill>
                  <a:schemeClr val="tx1"/>
                </a:solidFill>
                <a:effectLst/>
                <a:latin typeface="+mn-lt"/>
                <a:ea typeface="+mn-ea"/>
                <a:cs typeface="+mn-cs"/>
              </a:rPr>
              <a:t>-type DW structure and the right handed chirality are robust features of this system, consistent with the interpretation that the short-ranged DMI is the driving force of this DW chirality</a:t>
            </a:r>
            <a:r>
              <a:rPr lang="en-US" altLang="zh-CN" dirty="0"/>
              <a:t> </a:t>
            </a:r>
          </a:p>
          <a:p>
            <a:r>
              <a:rPr lang="en-US" altLang="zh-CN" sz="1200" b="0" i="0" kern="1200" dirty="0">
                <a:solidFill>
                  <a:schemeClr val="tx1"/>
                </a:solidFill>
                <a:effectLst/>
                <a:latin typeface="+mn-lt"/>
                <a:ea typeface="+mn-ea"/>
                <a:cs typeface="+mn-cs"/>
              </a:rPr>
              <a:t>By increasing mainly the Ni film thickness while keeping the Fe layer thin, the bilayer structure remains in the stripe phase over a wide thickness range.</a:t>
            </a:r>
            <a:br>
              <a:rPr lang="en-US" altLang="zh-CN" sz="1200" b="0" i="0" kern="1200" dirty="0">
                <a:solidFill>
                  <a:schemeClr val="tx1"/>
                </a:solidFill>
                <a:effectLst/>
                <a:latin typeface="+mn-lt"/>
                <a:ea typeface="+mn-ea"/>
                <a:cs typeface="+mn-cs"/>
              </a:rPr>
            </a:br>
            <a:r>
              <a:rPr lang="en-US" altLang="zh-CN" sz="1200" b="0" i="0" kern="1200" dirty="0">
                <a:solidFill>
                  <a:schemeClr val="tx1"/>
                </a:solidFill>
                <a:effectLst/>
                <a:latin typeface="+mn-lt"/>
                <a:ea typeface="+mn-ea"/>
                <a:cs typeface="+mn-cs"/>
              </a:rPr>
              <a:t>We find that the </a:t>
            </a:r>
            <a:r>
              <a:rPr lang="en-US" altLang="zh-CN" sz="1200" b="0" i="0" kern="1200" dirty="0" err="1">
                <a:solidFill>
                  <a:schemeClr val="tx1"/>
                </a:solidFill>
                <a:effectLst/>
                <a:latin typeface="+mn-lt"/>
                <a:ea typeface="+mn-ea"/>
                <a:cs typeface="+mn-cs"/>
              </a:rPr>
              <a:t>Ne´el</a:t>
            </a:r>
            <a:r>
              <a:rPr lang="en-US" altLang="zh-CN" sz="1200" b="0" i="0" kern="1200" dirty="0">
                <a:solidFill>
                  <a:schemeClr val="tx1"/>
                </a:solidFill>
                <a:effectLst/>
                <a:latin typeface="+mn-lt"/>
                <a:ea typeface="+mn-ea"/>
                <a:cs typeface="+mn-cs"/>
              </a:rPr>
              <a:t>-type DWs with right-handed chirality persist up to 7 ML Ni thickness [Figs. 3(e) to 3(g)], and then switch to the Bloch-type above 10 ML Ni thickness.</a:t>
            </a:r>
            <a:r>
              <a:rPr lang="en-US" altLang="zh-CN" dirty="0"/>
              <a:t> </a:t>
            </a:r>
            <a:br>
              <a:rPr lang="en-US" altLang="zh-CN" dirty="0"/>
            </a:br>
            <a:endParaRPr lang="en-US" altLang="zh-CN" dirty="0"/>
          </a:p>
          <a:p>
            <a:r>
              <a:rPr lang="en-US" altLang="zh-CN" dirty="0"/>
              <a:t/>
            </a:r>
            <a:br>
              <a:rPr lang="en-US" altLang="zh-CN" dirty="0"/>
            </a:b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BA793-48EA-4AE3-87A1-60D9C6452E0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67579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66813" y="1241425"/>
            <a:ext cx="4464050"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BA793-48EA-4AE3-87A1-60D9C6452E0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0945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00B0F0"/>
                </a:solidFill>
              </a:rPr>
              <a:t>今天给大家讲一讲一下界面相关的磁现象。界面相关的磁现象有很多，比如复杂的自旋结构，自旋输运，超快磁动力学啥的，今天我们都不讲，我们就讲讲一些比较基（简）础（单）的界面相关现象。</a:t>
            </a:r>
          </a:p>
          <a:p>
            <a:endParaRPr kumimoji="1" lang="zh-CN" altLang="en-US" dirty="0"/>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2</a:t>
            </a:fld>
            <a:endParaRPr kumimoji="1" lang="zh-CN" altLang="en-US"/>
          </a:p>
        </p:txBody>
      </p:sp>
    </p:spTree>
    <p:extLst>
      <p:ext uri="{BB962C8B-B14F-4D97-AF65-F5344CB8AC3E}">
        <p14:creationId xmlns:p14="http://schemas.microsoft.com/office/powerpoint/2010/main" val="403435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1. Interfacial modification of magnetic properties</a:t>
            </a:r>
            <a:r>
              <a:rPr lang="en-US" altLang="zh-CN" dirty="0"/>
              <a:t> </a:t>
            </a:r>
            <a:br>
              <a:rPr lang="en-US" altLang="zh-CN" dirty="0"/>
            </a:br>
            <a:r>
              <a:rPr lang="zh-CN" altLang="en-US" dirty="0"/>
              <a:t>实空间：扫描探针显微术和横截面的透射电子显微镜 </a:t>
            </a:r>
            <a:r>
              <a:rPr lang="en-US" altLang="zh-CN" sz="1200" dirty="0"/>
              <a:t>spin-polarized low-energy electron microscopy </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Chemical, charge state, and even spin-state information can be obtained, utilizing</a:t>
            </a:r>
            <a:br>
              <a:rPr lang="en-US" altLang="zh-CN" sz="1200" b="0" i="0" kern="1200" dirty="0">
                <a:solidFill>
                  <a:schemeClr val="tx1"/>
                </a:solidFill>
                <a:effectLst/>
                <a:latin typeface="+mn-lt"/>
                <a:ea typeface="+mn-ea"/>
                <a:cs typeface="+mn-cs"/>
              </a:rPr>
            </a:br>
            <a:r>
              <a:rPr lang="en-US" altLang="zh-CN" sz="1200" b="0" i="0" kern="1200" dirty="0">
                <a:solidFill>
                  <a:schemeClr val="tx1"/>
                </a:solidFill>
                <a:effectLst/>
                <a:latin typeface="+mn-lt"/>
                <a:ea typeface="+mn-ea"/>
                <a:cs typeface="+mn-cs"/>
              </a:rPr>
              <a:t>methods such as electron energy-loss spectroscopy (EELS)</a:t>
            </a:r>
            <a:r>
              <a:rPr lang="en-US" altLang="zh-CN" dirty="0"/>
              <a:t> </a:t>
            </a:r>
          </a:p>
          <a:p>
            <a:r>
              <a:rPr lang="en-US" altLang="zh-CN" sz="1200" b="0" i="0" kern="1200" dirty="0">
                <a:solidFill>
                  <a:schemeClr val="tx1"/>
                </a:solidFill>
                <a:effectLst/>
                <a:latin typeface="+mn-lt"/>
                <a:ea typeface="+mn-ea"/>
                <a:cs typeface="+mn-cs"/>
              </a:rPr>
              <a:t>These techniques have enabled substantial advances in the understanding of domain structures and interlayer magnetic coupling.</a:t>
            </a:r>
            <a:r>
              <a:rPr lang="en-US" altLang="zh-CN" dirty="0"/>
              <a:t> </a:t>
            </a:r>
            <a:br>
              <a:rPr lang="en-US" altLang="zh-CN" dirty="0"/>
            </a:br>
            <a:r>
              <a:rPr lang="en-US" altLang="zh-CN" dirty="0"/>
              <a:t/>
            </a:r>
            <a:br>
              <a:rPr lang="en-US" altLang="zh-CN" dirty="0"/>
            </a:br>
            <a:endParaRPr lang="zh-CN" altLang="en-US" dirty="0"/>
          </a:p>
        </p:txBody>
      </p:sp>
      <p:sp>
        <p:nvSpPr>
          <p:cNvPr id="4" name="灯片编号占位符 3"/>
          <p:cNvSpPr>
            <a:spLocks noGrp="1"/>
          </p:cNvSpPr>
          <p:nvPr>
            <p:ph type="sldNum" sz="quarter" idx="10"/>
          </p:nvPr>
        </p:nvSpPr>
        <p:spPr/>
        <p:txBody>
          <a:bodyPr/>
          <a:lstStyle/>
          <a:p>
            <a:fld id="{326854E4-3BB1-2B4C-8E9B-7D10A6255F0B}" type="slidenum">
              <a:rPr kumimoji="1" lang="zh-CN" altLang="en-US" smtClean="0"/>
              <a:t>21</a:t>
            </a:fld>
            <a:endParaRPr kumimoji="1" lang="zh-CN" altLang="en-US"/>
          </a:p>
        </p:txBody>
      </p:sp>
    </p:spTree>
    <p:extLst>
      <p:ext uri="{BB962C8B-B14F-4D97-AF65-F5344CB8AC3E}">
        <p14:creationId xmlns:p14="http://schemas.microsoft.com/office/powerpoint/2010/main" val="397637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00B0F0"/>
                </a:solidFill>
              </a:rPr>
              <a:t>今天给大家讲一讲一下界面相关的磁现象。界面相关的磁现象有很多，比如复杂的自旋结构，自旋输运，超快磁动力学啥的，今天我们都不讲，我们就讲讲一些比较基（简）础（单）的界面相关现象。</a:t>
            </a:r>
          </a:p>
          <a:p>
            <a:endParaRPr kumimoji="1" lang="zh-CN" altLang="en-US" dirty="0"/>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3</a:t>
            </a:fld>
            <a:endParaRPr kumimoji="1" lang="zh-CN" altLang="en-US"/>
          </a:p>
        </p:txBody>
      </p:sp>
    </p:spTree>
    <p:extLst>
      <p:ext uri="{BB962C8B-B14F-4D97-AF65-F5344CB8AC3E}">
        <p14:creationId xmlns:p14="http://schemas.microsoft.com/office/powerpoint/2010/main" val="204308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3</a:t>
            </a:r>
            <a:r>
              <a:rPr lang="en-US" altLang="zh-CN" i="1" dirty="0"/>
              <a:t>d</a:t>
            </a:r>
            <a:r>
              <a:rPr lang="zh-CN" altLang="en-US" dirty="0"/>
              <a:t>壳层外各层均被电子填满，自旋磁矩相互抵 消</a:t>
            </a:r>
            <a:r>
              <a:rPr lang="en-US" altLang="zh-CN" dirty="0"/>
              <a:t>; </a:t>
            </a:r>
            <a:endParaRPr lang="zh-CN" altLang="en-US" dirty="0"/>
          </a:p>
          <a:p>
            <a:r>
              <a:rPr lang="zh-CN" altLang="en-US" sz="1200" kern="1200" dirty="0">
                <a:solidFill>
                  <a:schemeClr val="tx1"/>
                </a:solidFill>
                <a:effectLst/>
                <a:latin typeface="+mn-lt"/>
                <a:ea typeface="+mn-ea"/>
                <a:cs typeface="+mn-cs"/>
              </a:rPr>
              <a:t>某些元素，如锌，具有各层都充满的电子壳层 结构，其电子磁矩相互抵消，因而不显磁性。 </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物质的磁性是物质的基本特性之一，从战国时期应用司南到现代自旋电子器件，磁性的应用及讨论十分重要。那么物质的磁性来源于什么。。。。</a:t>
            </a:r>
            <a:endParaRPr lang="zh-CN" altLang="en-US" dirty="0"/>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4</a:t>
            </a:fld>
            <a:endParaRPr kumimoji="1" lang="zh-CN" altLang="en-US"/>
          </a:p>
        </p:txBody>
      </p:sp>
    </p:spTree>
    <p:extLst>
      <p:ext uri="{BB962C8B-B14F-4D97-AF65-F5344CB8AC3E}">
        <p14:creationId xmlns:p14="http://schemas.microsoft.com/office/powerpoint/2010/main" val="300414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抗磁性 顺磁性 铁磁性 反铁磁性 亚铁磁性</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kumimoji="1" lang="zh-CN" altLang="en-US" dirty="0"/>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5</a:t>
            </a:fld>
            <a:endParaRPr kumimoji="1" lang="zh-CN" altLang="en-US"/>
          </a:p>
        </p:txBody>
      </p:sp>
    </p:spTree>
    <p:extLst>
      <p:ext uri="{BB962C8B-B14F-4D97-AF65-F5344CB8AC3E}">
        <p14:creationId xmlns:p14="http://schemas.microsoft.com/office/powerpoint/2010/main" val="84384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a:t>诸如</a:t>
            </a:r>
            <a:r>
              <a:rPr lang="en-US" altLang="zh-CN"/>
              <a:t>Fe</a:t>
            </a:r>
            <a:r>
              <a:rPr lang="zh-CN" altLang="en-US"/>
              <a:t>、</a:t>
            </a:r>
            <a:r>
              <a:rPr lang="en-US" altLang="zh-CN"/>
              <a:t>Co</a:t>
            </a:r>
            <a:r>
              <a:rPr lang="zh-CN" altLang="en-US"/>
              <a:t>、</a:t>
            </a:r>
            <a:r>
              <a:rPr lang="en-US" altLang="zh-CN"/>
              <a:t>Ni</a:t>
            </a:r>
            <a:r>
              <a:rPr lang="zh-CN" altLang="en-US"/>
              <a:t>、</a:t>
            </a:r>
            <a:r>
              <a:rPr lang="en-US" altLang="zh-CN"/>
              <a:t>Y</a:t>
            </a:r>
            <a:r>
              <a:rPr lang="zh-CN" altLang="en-US"/>
              <a:t>等材料在外磁场作用下，会产生很大的磁化强度，外磁场去除后仍能保持相 当大的永久磁性，称其为铁磁性。 </a:t>
            </a:r>
            <a:endParaRPr lang="en-US" altLang="zh-CN"/>
          </a:p>
          <a:p>
            <a:r>
              <a:rPr lang="zh-CN" altLang="en-US"/>
              <a:t>铁磁性材料的磁化率可以高达</a:t>
            </a:r>
            <a:r>
              <a:rPr lang="en-US" altLang="zh-CN"/>
              <a:t>10</a:t>
            </a:r>
            <a:r>
              <a:rPr lang="en-US" altLang="zh-CN" baseline="30000"/>
              <a:t>6</a:t>
            </a:r>
            <a:r>
              <a:rPr lang="en-US" altLang="zh-CN"/>
              <a:t>; </a:t>
            </a:r>
            <a:r>
              <a:rPr lang="zh-CN" altLang="en-US"/>
              <a:t>其磁化强度远大于磁场强度。 </a:t>
            </a:r>
            <a:endParaRPr lang="en-US" altLang="zh-CN"/>
          </a:p>
          <a:p>
            <a:r>
              <a:rPr lang="zh-CN" altLang="en-US"/>
              <a:t>铁磁材料具有一个磁性转变温度</a:t>
            </a:r>
            <a:r>
              <a:rPr lang="en-US" altLang="zh-CN" i="1"/>
              <a:t>Tc</a:t>
            </a:r>
            <a:r>
              <a:rPr lang="zh-CN" altLang="en-US"/>
              <a:t>称为居里温 度。 </a:t>
            </a:r>
            <a:r>
              <a:rPr lang="en-US" altLang="zh-CN" i="1"/>
              <a:t>T&lt;Tc </a:t>
            </a:r>
            <a:r>
              <a:rPr lang="zh-CN" altLang="en-US"/>
              <a:t>时表现出铁磁性，而</a:t>
            </a:r>
            <a:r>
              <a:rPr lang="en-US" altLang="zh-CN" i="1"/>
              <a:t>T&gt;Tc </a:t>
            </a:r>
            <a:r>
              <a:rPr lang="zh-CN" altLang="en-US"/>
              <a:t>时铁磁性消失 而呈现顺磁性。 </a:t>
            </a:r>
            <a:endParaRPr lang="en-US" altLang="zh-CN"/>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a:t>反铁磁性是指由于电子自旋反向平行排列。在同一子</a:t>
            </a:r>
            <a:r>
              <a:rPr lang="zh-CN" altLang="en-US">
                <a:hlinkClick r:id="rId3"/>
              </a:rPr>
              <a:t>晶格</a:t>
            </a:r>
            <a:r>
              <a:rPr lang="zh-CN" altLang="en-US"/>
              <a:t>中有自发磁化强度，电子磁矩是同向排列的；在不同子晶格中，电子磁矩反向排列。两个子晶格中</a:t>
            </a:r>
            <a:r>
              <a:rPr lang="zh-CN" altLang="en-US">
                <a:hlinkClick r:id="rId4"/>
              </a:rPr>
              <a:t>自发磁化</a:t>
            </a:r>
            <a:r>
              <a:rPr lang="zh-CN" altLang="en-US"/>
              <a:t>强度大小相同，方向相反，整个晶体对外不显磁性 。</a:t>
            </a:r>
          </a:p>
          <a:p>
            <a:endParaRPr lang="zh-CN" altLang="en-US"/>
          </a:p>
          <a:p>
            <a:endParaRPr lang="en-US" altLang="zh-CN" sz="1200" kern="1200">
              <a:solidFill>
                <a:schemeClr val="tx1"/>
              </a:solidFill>
              <a:effectLst/>
              <a:latin typeface="+mn-lt"/>
              <a:ea typeface="+mn-ea"/>
              <a:cs typeface="+mn-cs"/>
            </a:endParaRPr>
          </a:p>
          <a:p>
            <a:r>
              <a:rPr lang="zh-CN" altLang="en-US" sz="1200" kern="1200">
                <a:solidFill>
                  <a:schemeClr val="tx1"/>
                </a:solidFill>
                <a:effectLst/>
                <a:latin typeface="+mn-lt"/>
                <a:ea typeface="+mn-ea"/>
                <a:cs typeface="+mn-cs"/>
              </a:rPr>
              <a:t>分子场假说</a:t>
            </a:r>
            <a:r>
              <a:rPr lang="en-US" altLang="zh-CN" sz="1200" kern="1200">
                <a:solidFill>
                  <a:schemeClr val="tx1"/>
                </a:solidFill>
                <a:effectLst/>
                <a:latin typeface="+mn-lt"/>
                <a:ea typeface="+mn-ea"/>
                <a:cs typeface="+mn-cs"/>
              </a:rPr>
              <a:t>:</a:t>
            </a:r>
            <a:br>
              <a:rPr lang="en-US" altLang="zh-CN" sz="1200" kern="1200">
                <a:solidFill>
                  <a:schemeClr val="tx1"/>
                </a:solidFill>
                <a:effectLst/>
                <a:latin typeface="+mn-lt"/>
                <a:ea typeface="+mn-ea"/>
                <a:cs typeface="+mn-cs"/>
              </a:rPr>
            </a:br>
            <a:r>
              <a:rPr lang="zh-CN" altLang="en-US" sz="1200" kern="1200">
                <a:solidFill>
                  <a:schemeClr val="tx1"/>
                </a:solidFill>
                <a:effectLst/>
                <a:latin typeface="+mn-lt"/>
                <a:ea typeface="+mn-ea"/>
                <a:cs typeface="+mn-cs"/>
              </a:rPr>
              <a:t>铁磁材料在一定温度范围内</a:t>
            </a:r>
            <a:r>
              <a:rPr lang="en-US" altLang="zh-CN" sz="1200" kern="1200">
                <a:solidFill>
                  <a:schemeClr val="tx1"/>
                </a:solidFill>
                <a:effectLst/>
                <a:latin typeface="+mn-lt"/>
                <a:ea typeface="+mn-ea"/>
                <a:cs typeface="+mn-cs"/>
              </a:rPr>
              <a:t>(</a:t>
            </a:r>
            <a:r>
              <a:rPr lang="en-US" altLang="zh-CN" sz="1200" i="1" kern="1200">
                <a:solidFill>
                  <a:schemeClr val="tx1"/>
                </a:solidFill>
                <a:effectLst/>
                <a:latin typeface="+mn-lt"/>
                <a:ea typeface="+mn-ea"/>
                <a:cs typeface="+mn-cs"/>
              </a:rPr>
              <a:t>0K</a:t>
            </a:r>
            <a:r>
              <a:rPr lang="zh-CN" altLang="en-US" sz="1200" kern="1200">
                <a:solidFill>
                  <a:schemeClr val="tx1"/>
                </a:solidFill>
                <a:effectLst/>
                <a:latin typeface="+mn-lt"/>
                <a:ea typeface="+mn-ea"/>
                <a:cs typeface="+mn-cs"/>
              </a:rPr>
              <a:t>至</a:t>
            </a:r>
            <a:r>
              <a:rPr lang="en-US" altLang="zh-CN" sz="1200" i="1" kern="1200">
                <a:solidFill>
                  <a:schemeClr val="tx1"/>
                </a:solidFill>
                <a:effectLst/>
                <a:latin typeface="+mn-lt"/>
                <a:ea typeface="+mn-ea"/>
                <a:cs typeface="+mn-cs"/>
              </a:rPr>
              <a:t>Tc</a:t>
            </a:r>
            <a:r>
              <a:rPr lang="en-US" altLang="zh-CN" sz="1200" kern="1200">
                <a:solidFill>
                  <a:schemeClr val="tx1"/>
                </a:solidFill>
                <a:effectLst/>
                <a:latin typeface="+mn-lt"/>
                <a:ea typeface="+mn-ea"/>
                <a:cs typeface="+mn-cs"/>
              </a:rPr>
              <a:t>)</a:t>
            </a:r>
            <a:r>
              <a:rPr lang="zh-CN" altLang="en-US" sz="1200" kern="1200">
                <a:solidFill>
                  <a:schemeClr val="tx1"/>
                </a:solidFill>
                <a:effectLst/>
                <a:latin typeface="+mn-lt"/>
                <a:ea typeface="+mn-ea"/>
                <a:cs typeface="+mn-cs"/>
              </a:rPr>
              <a:t>存在与外加磁场无关的自发磁化，</a:t>
            </a:r>
            <a:br>
              <a:rPr lang="zh-CN" altLang="en-US" sz="1200" kern="1200">
                <a:solidFill>
                  <a:schemeClr val="tx1"/>
                </a:solidFill>
                <a:effectLst/>
                <a:latin typeface="+mn-lt"/>
                <a:ea typeface="+mn-ea"/>
                <a:cs typeface="+mn-cs"/>
              </a:rPr>
            </a:br>
            <a:r>
              <a:rPr lang="zh-CN" altLang="en-US" sz="1200" kern="1200">
                <a:solidFill>
                  <a:schemeClr val="tx1"/>
                </a:solidFill>
                <a:effectLst/>
                <a:latin typeface="+mn-lt"/>
                <a:ea typeface="+mn-ea"/>
                <a:cs typeface="+mn-cs"/>
              </a:rPr>
              <a:t>导致自发磁化的相互作用力假定为材料内部存在分子场，其数量级大小为</a:t>
            </a:r>
            <a:r>
              <a:rPr lang="en-US" altLang="zh-CN" sz="1200" i="1" kern="1200">
                <a:solidFill>
                  <a:schemeClr val="tx1"/>
                </a:solidFill>
                <a:effectLst/>
                <a:latin typeface="+mn-lt"/>
                <a:ea typeface="+mn-ea"/>
                <a:cs typeface="+mn-cs"/>
              </a:rPr>
              <a:t>10</a:t>
            </a:r>
            <a:r>
              <a:rPr lang="en-US" altLang="zh-CN" sz="1200" i="1" kern="1200" baseline="30000">
                <a:solidFill>
                  <a:schemeClr val="tx1"/>
                </a:solidFill>
                <a:effectLst/>
                <a:latin typeface="+mn-lt"/>
                <a:ea typeface="+mn-ea"/>
                <a:cs typeface="+mn-cs"/>
              </a:rPr>
              <a:t>9</a:t>
            </a:r>
            <a:r>
              <a:rPr lang="en-US" altLang="zh-CN" sz="1200" i="1" kern="1200">
                <a:solidFill>
                  <a:schemeClr val="tx1"/>
                </a:solidFill>
                <a:effectLst/>
                <a:latin typeface="+mn-lt"/>
                <a:ea typeface="+mn-ea"/>
                <a:cs typeface="+mn-cs"/>
              </a:rPr>
              <a:t>A/m</a:t>
            </a:r>
            <a:r>
              <a:rPr lang="zh-CN" altLang="en-US" sz="1200" kern="1200">
                <a:solidFill>
                  <a:schemeClr val="tx1"/>
                </a:solidFill>
                <a:effectLst/>
                <a:latin typeface="+mn-lt"/>
                <a:ea typeface="+mn-ea"/>
                <a:cs typeface="+mn-cs"/>
              </a:rPr>
              <a:t>， </a:t>
            </a:r>
            <a:endParaRPr lang="zh-CN" altLang="en-US"/>
          </a:p>
          <a:p>
            <a:r>
              <a:rPr lang="zh-CN" altLang="en-US" sz="1200" kern="1200">
                <a:solidFill>
                  <a:schemeClr val="tx1"/>
                </a:solidFill>
                <a:effectLst/>
                <a:latin typeface="+mn-lt"/>
                <a:ea typeface="+mn-ea"/>
                <a:cs typeface="+mn-cs"/>
              </a:rPr>
              <a:t>原子磁矩在分子场作用下，克服热运动的无序效应， 自发地平行一致取向。 </a:t>
            </a:r>
            <a:endParaRPr lang="en-US" altLang="zh-CN"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a:solidFill>
                  <a:schemeClr val="tx1"/>
                </a:solidFill>
                <a:effectLst/>
                <a:latin typeface="+mn-lt"/>
                <a:ea typeface="+mn-ea"/>
                <a:cs typeface="+mn-cs"/>
              </a:rPr>
              <a:t>居里温度的本质是铁磁材料内静电交换作用强在宏观上的表现，交换作用越强，就需要越大的 热能才能破坏这种作用，宏观上就表现出居里温度越高。 </a:t>
            </a:r>
            <a:endParaRPr lang="zh-CN" altLang="en-US"/>
          </a:p>
          <a:p>
            <a:endParaRPr kumimoji="1" lang="zh-CN" altLang="en-US"/>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6</a:t>
            </a:fld>
            <a:endParaRPr kumimoji="1" lang="zh-CN" altLang="en-US"/>
          </a:p>
        </p:txBody>
      </p:sp>
    </p:spTree>
    <p:extLst>
      <p:ext uri="{BB962C8B-B14F-4D97-AF65-F5344CB8AC3E}">
        <p14:creationId xmlns:p14="http://schemas.microsoft.com/office/powerpoint/2010/main" val="102394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当距离很大时，</a:t>
            </a:r>
            <a:r>
              <a:rPr lang="en-US" altLang="zh-CN" i="1" dirty="0"/>
              <a:t>J </a:t>
            </a:r>
            <a:r>
              <a:rPr lang="zh-CN" altLang="en-US" dirty="0"/>
              <a:t>接近于零。 </a:t>
            </a:r>
          </a:p>
          <a:p>
            <a:r>
              <a:rPr lang="zh-CN" altLang="en-US" dirty="0"/>
              <a:t>随着距离的减小，相互作用有所增加，</a:t>
            </a:r>
            <a:r>
              <a:rPr lang="en-US" altLang="zh-CN" i="1" dirty="0"/>
              <a:t>J </a:t>
            </a:r>
            <a:r>
              <a:rPr lang="zh-CN" altLang="en-US" dirty="0"/>
              <a:t>为正值，呈现铁磁性。 </a:t>
            </a:r>
            <a:endParaRPr lang="en-US" altLang="zh-CN" dirty="0"/>
          </a:p>
          <a:p>
            <a:r>
              <a:rPr lang="zh-CN" altLang="en-US" dirty="0"/>
              <a:t>距离很小时，</a:t>
            </a:r>
            <a:r>
              <a:rPr lang="en-US" altLang="zh-CN" i="1" dirty="0"/>
              <a:t> J </a:t>
            </a:r>
            <a:r>
              <a:rPr lang="zh-CN" altLang="en-US" dirty="0"/>
              <a:t>为负值，这时呈现反铁磁性。</a:t>
            </a:r>
          </a:p>
          <a:p>
            <a:endParaRPr kumimoji="1" lang="zh-CN" altLang="en-US" dirty="0"/>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8</a:t>
            </a:fld>
            <a:endParaRPr kumimoji="1" lang="zh-CN" altLang="en-US"/>
          </a:p>
        </p:txBody>
      </p:sp>
    </p:spTree>
    <p:extLst>
      <p:ext uri="{BB962C8B-B14F-4D97-AF65-F5344CB8AC3E}">
        <p14:creationId xmlns:p14="http://schemas.microsoft.com/office/powerpoint/2010/main" val="274523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1200" dirty="0">
                <a:latin typeface="华文新魏" panose="02010800040101010101" pitchFamily="2" charset="-122"/>
                <a:ea typeface="华文新魏" panose="02010800040101010101" pitchFamily="2" charset="-122"/>
              </a:rPr>
              <a:t>另外，磁性材料的磁性能由磁畴结构所决定。也就是说研究表面磁畴的形状大小和分布随外磁场的变化对改进磁性材料性能有重要的指导作用。</a:t>
            </a:r>
            <a:endParaRPr kumimoji="1" lang="en-US" altLang="zh-CN" sz="1200" dirty="0">
              <a:latin typeface="华文新魏" panose="02010800040101010101" pitchFamily="2" charset="-122"/>
              <a:ea typeface="华文新魏" panose="02010800040101010101" pitchFamily="2" charset="-122"/>
            </a:endParaRPr>
          </a:p>
          <a:p>
            <a:r>
              <a:rPr kumimoji="1" lang="zh-CN" altLang="en-US" sz="1200" dirty="0">
                <a:latin typeface="华文新魏" panose="02010800040101010101" pitchFamily="2" charset="-122"/>
                <a:ea typeface="华文新魏" panose="02010800040101010101" pitchFamily="2" charset="-122"/>
              </a:rPr>
              <a:t>布洛赫壁中磁矩的过渡方式是始终保持平行于畴壁平面，因而在畴壁面上无自由磁极出现</a:t>
            </a:r>
            <a:endParaRPr kumimoji="1" lang="en-US" altLang="zh-CN" sz="1200" dirty="0">
              <a:latin typeface="华文新魏" panose="02010800040101010101" pitchFamily="2" charset="-122"/>
              <a:ea typeface="华文新魏" panose="02010800040101010101" pitchFamily="2" charset="-122"/>
            </a:endParaRPr>
          </a:p>
          <a:p>
            <a:r>
              <a:rPr kumimoji="1" lang="zh-CN" altLang="en-US" sz="1200" dirty="0">
                <a:latin typeface="华文新魏" panose="02010800040101010101" pitchFamily="2" charset="-122"/>
                <a:ea typeface="华文新魏" panose="02010800040101010101" pitchFamily="2" charset="-122"/>
              </a:rPr>
              <a:t>在薄膜材料中，一定条件下，将会出现奈尔壁。在奈尔壁中磁矩是平行于薄膜表面逐步过渡的</a:t>
            </a:r>
            <a:endParaRPr kumimoji="1" lang="zh-CN" altLang="en-US" dirty="0"/>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9</a:t>
            </a:fld>
            <a:endParaRPr kumimoji="1" lang="zh-CN" altLang="en-US"/>
          </a:p>
        </p:txBody>
      </p:sp>
    </p:spTree>
    <p:extLst>
      <p:ext uri="{BB962C8B-B14F-4D97-AF65-F5344CB8AC3E}">
        <p14:creationId xmlns:p14="http://schemas.microsoft.com/office/powerpoint/2010/main" val="75482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钙钛矿型复合氧化物</a:t>
            </a:r>
            <a:r>
              <a:rPr lang="en-US" altLang="zh-CN"/>
              <a:t>ABO3</a:t>
            </a:r>
            <a:r>
              <a:rPr lang="zh-CN" altLang="en-US"/>
              <a:t>是一种具有独特物理性质和化学性质的新型无机非</a:t>
            </a:r>
            <a:endParaRPr lang="en-US" altLang="zh-CN"/>
          </a:p>
          <a:p>
            <a:r>
              <a:rPr lang="zh-CN" altLang="en-US"/>
              <a:t>金属材料，</a:t>
            </a:r>
            <a:r>
              <a:rPr lang="en-US" altLang="zh-CN"/>
              <a:t>A</a:t>
            </a:r>
            <a:r>
              <a:rPr lang="zh-CN" altLang="en-US"/>
              <a:t>位一般是稀土或碱土元素离子，</a:t>
            </a:r>
            <a:r>
              <a:rPr lang="en-US" altLang="zh-CN"/>
              <a:t>M</a:t>
            </a:r>
            <a:r>
              <a:rPr lang="zh-CN" altLang="en-US"/>
              <a:t>位为过渡元素离子，</a:t>
            </a:r>
            <a:r>
              <a:rPr lang="en-US" altLang="zh-CN"/>
              <a:t>X</a:t>
            </a:r>
            <a:r>
              <a:rPr lang="zh-CN" altLang="en-US"/>
              <a:t>为氧离子。</a:t>
            </a:r>
            <a:endParaRPr lang="en-US" altLang="zh-CN"/>
          </a:p>
          <a:p>
            <a:r>
              <a:rPr lang="en-US" altLang="zh-CN"/>
              <a:t>A</a:t>
            </a:r>
            <a:r>
              <a:rPr lang="zh-CN" altLang="en-US"/>
              <a:t>位和</a:t>
            </a:r>
            <a:r>
              <a:rPr lang="en-US" altLang="zh-CN"/>
              <a:t>M</a:t>
            </a:r>
            <a:r>
              <a:rPr lang="zh-CN" altLang="en-US"/>
              <a:t>位皆可被半径相近的其他金属离子部分取代而保持其</a:t>
            </a:r>
            <a:r>
              <a:rPr lang="zh-CN" altLang="en-US">
                <a:hlinkClick r:id="rId3"/>
              </a:rPr>
              <a:t>晶体结构</a:t>
            </a:r>
            <a:r>
              <a:rPr lang="zh-CN" altLang="en-US"/>
              <a:t>基本不变</a:t>
            </a:r>
            <a:endParaRPr kumimoji="1" lang="zh-CN" altLang="en-US"/>
          </a:p>
          <a:p>
            <a:endParaRPr kumimoji="1" lang="zh-CN" altLang="en-US"/>
          </a:p>
        </p:txBody>
      </p:sp>
      <p:sp>
        <p:nvSpPr>
          <p:cNvPr id="4" name="幻灯片编号占位符 3"/>
          <p:cNvSpPr>
            <a:spLocks noGrp="1"/>
          </p:cNvSpPr>
          <p:nvPr>
            <p:ph type="sldNum" sz="quarter" idx="10"/>
          </p:nvPr>
        </p:nvSpPr>
        <p:spPr/>
        <p:txBody>
          <a:bodyPr/>
          <a:lstStyle/>
          <a:p>
            <a:fld id="{326854E4-3BB1-2B4C-8E9B-7D10A6255F0B}" type="slidenum">
              <a:rPr kumimoji="1" lang="zh-CN" altLang="en-US" smtClean="0"/>
              <a:t>10</a:t>
            </a:fld>
            <a:endParaRPr kumimoji="1" lang="zh-CN" altLang="en-US"/>
          </a:p>
        </p:txBody>
      </p:sp>
    </p:spTree>
    <p:extLst>
      <p:ext uri="{BB962C8B-B14F-4D97-AF65-F5344CB8AC3E}">
        <p14:creationId xmlns:p14="http://schemas.microsoft.com/office/powerpoint/2010/main" val="85866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EFD3924-312B-4146-AB19-9E5512CCC3D3}" type="datetimeFigureOut">
              <a:rPr kumimoji="1" lang="zh-CN" altLang="en-US" smtClean="0"/>
              <a:t>2017/11/28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E493BC5-AE80-8043-A345-A3966F0060A4}"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EFD3924-312B-4146-AB19-9E5512CCC3D3}" type="datetimeFigureOut">
              <a:rPr kumimoji="1" lang="zh-CN" altLang="en-US" smtClean="0"/>
              <a:t>2017/11/28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E493BC5-AE80-8043-A345-A3966F0060A4}"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EFD3924-312B-4146-AB19-9E5512CCC3D3}" type="datetimeFigureOut">
              <a:rPr kumimoji="1" lang="zh-CN" altLang="en-US" smtClean="0"/>
              <a:t>2017/11/28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E493BC5-AE80-8043-A345-A3966F0060A4}"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EFD3924-312B-4146-AB19-9E5512CCC3D3}" type="datetimeFigureOut">
              <a:rPr kumimoji="1" lang="zh-CN" altLang="en-US" smtClean="0"/>
              <a:t>2017/11/28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E493BC5-AE80-8043-A345-A3966F0060A4}"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EFD3924-312B-4146-AB19-9E5512CCC3D3}" type="datetimeFigureOut">
              <a:rPr kumimoji="1" lang="zh-CN" altLang="en-US" smtClean="0"/>
              <a:t>2017/11/28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E493BC5-AE80-8043-A345-A3966F0060A4}"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0EFD3924-312B-4146-AB19-9E5512CCC3D3}" type="datetimeFigureOut">
              <a:rPr kumimoji="1" lang="zh-CN" altLang="en-US" smtClean="0"/>
              <a:t>2017/11/28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E493BC5-AE80-8043-A345-A3966F0060A4}"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0EFD3924-312B-4146-AB19-9E5512CCC3D3}" type="datetimeFigureOut">
              <a:rPr kumimoji="1" lang="zh-CN" altLang="en-US" smtClean="0"/>
              <a:t>2017/11/28</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AE493BC5-AE80-8043-A345-A3966F0060A4}"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EFD3924-312B-4146-AB19-9E5512CCC3D3}" type="datetimeFigureOut">
              <a:rPr kumimoji="1" lang="zh-CN" altLang="en-US" smtClean="0"/>
              <a:t>2017/11/28</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AE493BC5-AE80-8043-A345-A3966F0060A4}"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D3924-312B-4146-AB19-9E5512CCC3D3}" type="datetimeFigureOut">
              <a:rPr kumimoji="1" lang="zh-CN" altLang="en-US" smtClean="0"/>
              <a:t>2017/11/28</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AE493BC5-AE80-8043-A345-A3966F0060A4}"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EFD3924-312B-4146-AB19-9E5512CCC3D3}" type="datetimeFigureOut">
              <a:rPr kumimoji="1" lang="zh-CN" altLang="en-US" smtClean="0"/>
              <a:t>2017/11/28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E493BC5-AE80-8043-A345-A3966F0060A4}"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EFD3924-312B-4146-AB19-9E5512CCC3D3}" type="datetimeFigureOut">
              <a:rPr kumimoji="1" lang="zh-CN" altLang="en-US" smtClean="0"/>
              <a:t>2017/11/28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E493BC5-AE80-8043-A345-A3966F0060A4}"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D3924-312B-4146-AB19-9E5512CCC3D3}" type="datetimeFigureOut">
              <a:rPr kumimoji="1" lang="zh-CN" altLang="en-US" smtClean="0"/>
              <a:t>2017/11/28</a:t>
            </a:fld>
            <a:endParaRPr kumimoji="1"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93BC5-AE80-8043-A345-A3966F0060A4}" type="slidenum">
              <a:rPr kumimoji="1" lang="zh-CN" altLang="en-US" smtClean="0"/>
              <a:t>‹#›</a:t>
            </a:fld>
            <a:endParaRPr kumimoji="1" lang="zh-CN" altLang="en-US"/>
          </a:p>
        </p:txBody>
      </p:sp>
    </p:spTree>
    <p:extLst>
      <p:ext uri="{BB962C8B-B14F-4D97-AF65-F5344CB8AC3E}">
        <p14:creationId xmlns:p14="http://schemas.microsoft.com/office/powerpoint/2010/main" val="1299097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1.png"/><Relationship Id="rId7"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png"/><Relationship Id="rId5" Type="http://schemas.openxmlformats.org/officeDocument/2006/relationships/oleObject" Target="../embeddings/oleObject1.bin"/><Relationship Id="rId6" Type="http://schemas.openxmlformats.org/officeDocument/2006/relationships/image" Target="../media/image8.png"/><Relationship Id="rId7" Type="http://schemas.openxmlformats.org/officeDocument/2006/relationships/oleObject" Target="../embeddings/oleObject2.bin"/><Relationship Id="rId8"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342900" y="1381759"/>
            <a:ext cx="8458200" cy="2006283"/>
          </a:xfrm>
        </p:spPr>
        <p:txBody>
          <a:bodyPr>
            <a:normAutofit/>
          </a:bodyPr>
          <a:lstStyle/>
          <a:p>
            <a:r>
              <a:rPr lang="en-US" altLang="zh-CN" dirty="0"/>
              <a:t>Interface-related phenomena in magnetism</a:t>
            </a:r>
            <a:endParaRPr lang="zh-CN" altLang="en-US" dirty="0"/>
          </a:p>
        </p:txBody>
      </p:sp>
      <p:sp>
        <p:nvSpPr>
          <p:cNvPr id="5" name="副标题 4"/>
          <p:cNvSpPr>
            <a:spLocks noGrp="1"/>
          </p:cNvSpPr>
          <p:nvPr>
            <p:ph type="subTitle" idx="1"/>
          </p:nvPr>
        </p:nvSpPr>
        <p:spPr>
          <a:xfrm>
            <a:off x="1143000" y="3937318"/>
            <a:ext cx="6858000" cy="2300922"/>
          </a:xfrm>
        </p:spPr>
        <p:txBody>
          <a:bodyPr>
            <a:normAutofit fontScale="92500" lnSpcReduction="20000"/>
          </a:bodyPr>
          <a:lstStyle/>
          <a:p>
            <a:r>
              <a:rPr lang="en-US" altLang="zh-CN" dirty="0"/>
              <a:t>Team member: </a:t>
            </a:r>
          </a:p>
          <a:p>
            <a:r>
              <a:rPr lang="zh-CN" altLang="en-US" b="1" dirty="0" smtClean="0">
                <a:effectLst>
                  <a:outerShdw blurRad="38100" dist="38100" dir="2700000" algn="tl">
                    <a:srgbClr val="000000">
                      <a:alpha val="43137"/>
                    </a:srgbClr>
                  </a:outerShdw>
                </a:effectLst>
              </a:rPr>
              <a:t>报告人</a:t>
            </a:r>
            <a:r>
              <a:rPr lang="zh-CN" altLang="en-US" b="1" dirty="0">
                <a:effectLst>
                  <a:outerShdw blurRad="38100" dist="38100" dir="2700000" algn="tl">
                    <a:srgbClr val="000000">
                      <a:alpha val="43137"/>
                    </a:srgbClr>
                  </a:outerShdw>
                </a:effectLst>
              </a:rPr>
              <a:t>：</a:t>
            </a:r>
            <a:r>
              <a:rPr lang="en-US" altLang="zh-CN" b="1" dirty="0">
                <a:effectLst>
                  <a:outerShdw blurRad="38100" dist="38100" dir="2700000" algn="tl">
                    <a:srgbClr val="000000">
                      <a:alpha val="43137"/>
                    </a:srgbClr>
                  </a:outerShdw>
                </a:effectLst>
              </a:rPr>
              <a:t>Wu Da (</a:t>
            </a:r>
            <a:r>
              <a:rPr lang="zh-CN" altLang="en-US" b="1" dirty="0">
                <a:effectLst>
                  <a:outerShdw blurRad="38100" dist="38100" dir="2700000" algn="tl">
                    <a:srgbClr val="000000">
                      <a:alpha val="43137"/>
                    </a:srgbClr>
                  </a:outerShdw>
                </a:effectLst>
              </a:rPr>
              <a:t>吴达</a:t>
            </a:r>
            <a:r>
              <a:rPr lang="en-US" altLang="zh-CN" b="1" dirty="0">
                <a:effectLst>
                  <a:outerShdw blurRad="38100" dist="38100" dir="2700000" algn="tl">
                    <a:srgbClr val="000000">
                      <a:alpha val="43137"/>
                    </a:srgbClr>
                  </a:outerShdw>
                </a:effectLst>
              </a:rPr>
              <a:t>) </a:t>
            </a:r>
          </a:p>
          <a:p>
            <a:r>
              <a:rPr lang="en-US" altLang="zh-CN" dirty="0" err="1"/>
              <a:t>Aiqi</a:t>
            </a:r>
            <a:r>
              <a:rPr lang="en-US" altLang="zh-CN" dirty="0"/>
              <a:t> Hu (</a:t>
            </a:r>
            <a:r>
              <a:rPr lang="zh-CN" altLang="en-US" dirty="0"/>
              <a:t>胡爱芹</a:t>
            </a:r>
            <a:r>
              <a:rPr lang="en-US" altLang="zh-CN" dirty="0"/>
              <a:t>)</a:t>
            </a:r>
          </a:p>
          <a:p>
            <a:r>
              <a:rPr lang="en-US" altLang="zh-CN" dirty="0"/>
              <a:t>Yihan Cheng (</a:t>
            </a:r>
            <a:r>
              <a:rPr lang="zh-CN" altLang="en-US" dirty="0"/>
              <a:t>程奕涵</a:t>
            </a:r>
            <a:r>
              <a:rPr lang="en-US" altLang="zh-CN" dirty="0"/>
              <a:t>)</a:t>
            </a:r>
          </a:p>
          <a:p>
            <a:r>
              <a:rPr lang="en-US" altLang="zh-CN" dirty="0" err="1"/>
              <a:t>Bowei</a:t>
            </a:r>
            <a:r>
              <a:rPr lang="en-US" altLang="zh-CN" dirty="0"/>
              <a:t> Cheng (</a:t>
            </a:r>
            <a:r>
              <a:rPr lang="zh-CN" altLang="en-US" dirty="0"/>
              <a:t>程博伟</a:t>
            </a:r>
            <a:r>
              <a:rPr lang="en-US" altLang="zh-CN" dirty="0"/>
              <a:t>)</a:t>
            </a:r>
          </a:p>
          <a:p>
            <a:r>
              <a:rPr lang="en-US" altLang="zh-CN" dirty="0"/>
              <a:t> Ziqing Zhu (</a:t>
            </a:r>
            <a:r>
              <a:rPr lang="zh-CN" altLang="en-US" dirty="0"/>
              <a:t>朱子青</a:t>
            </a:r>
            <a:r>
              <a:rPr lang="en-US" altLang="zh-CN" dirty="0"/>
              <a:t>)</a:t>
            </a:r>
          </a:p>
          <a:p>
            <a:endParaRPr lang="zh-CN" altLang="en-US" dirty="0"/>
          </a:p>
          <a:p>
            <a:endParaRPr kumimoji="1" lang="zh-CN" altLang="en-US" dirty="0"/>
          </a:p>
        </p:txBody>
      </p:sp>
      <p:pic>
        <p:nvPicPr>
          <p:cNvPr id="6" name="图片 5"/>
          <p:cNvPicPr>
            <a:picLocks noChangeAspect="1"/>
          </p:cNvPicPr>
          <p:nvPr/>
        </p:nvPicPr>
        <p:blipFill>
          <a:blip r:embed="rId3"/>
          <a:stretch>
            <a:fillRect/>
          </a:stretch>
        </p:blipFill>
        <p:spPr>
          <a:xfrm>
            <a:off x="0" y="10160"/>
            <a:ext cx="9144000" cy="685799"/>
          </a:xfrm>
          <a:prstGeom prst="rect">
            <a:avLst/>
          </a:prstGeom>
        </p:spPr>
      </p:pic>
    </p:spTree>
    <p:extLst>
      <p:ext uri="{BB962C8B-B14F-4D97-AF65-F5344CB8AC3E}">
        <p14:creationId xmlns:p14="http://schemas.microsoft.com/office/powerpoint/2010/main" val="57683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57095"/>
            <a:ext cx="7886700" cy="1876040"/>
          </a:xfrm>
        </p:spPr>
        <p:txBody>
          <a:bodyPr>
            <a:normAutofit fontScale="90000"/>
          </a:bodyPr>
          <a:lstStyle/>
          <a:p>
            <a:r>
              <a:rPr kumimoji="1" lang="zh-CN" altLang="en-US" dirty="0"/>
              <a:t>“</a:t>
            </a:r>
            <a:r>
              <a:rPr kumimoji="1" lang="en-US" altLang="zh-CN" dirty="0" err="1"/>
              <a:t>Superexchange</a:t>
            </a:r>
            <a:r>
              <a:rPr kumimoji="1" lang="zh-CN" altLang="en-US" dirty="0"/>
              <a:t>”</a:t>
            </a:r>
            <a:r>
              <a:rPr kumimoji="1" lang="en-US" altLang="zh-CN" dirty="0"/>
              <a:t> </a:t>
            </a:r>
            <a:r>
              <a:rPr kumimoji="1" lang="zh-CN" altLang="en-US" dirty="0"/>
              <a:t> </a:t>
            </a:r>
            <a:r>
              <a:rPr kumimoji="1" lang="en-US" altLang="zh-CN" dirty="0"/>
              <a:t>theory</a:t>
            </a:r>
            <a:r>
              <a:rPr kumimoji="1" lang="zh-CN" altLang="en-US" dirty="0"/>
              <a:t>：</a:t>
            </a:r>
            <a:r>
              <a:rPr kumimoji="1" lang="en-US" altLang="zh-CN" dirty="0"/>
              <a:t/>
            </a:r>
            <a:br>
              <a:rPr kumimoji="1" lang="en-US" altLang="zh-CN" dirty="0"/>
            </a:br>
            <a:r>
              <a:rPr kumimoji="1" lang="en-US" altLang="zh-CN" dirty="0"/>
              <a:t>take</a:t>
            </a:r>
            <a:r>
              <a:rPr kumimoji="1" lang="zh-CN" altLang="en-US" dirty="0"/>
              <a:t> </a:t>
            </a:r>
            <a:r>
              <a:rPr kumimoji="1" lang="en-US" altLang="zh-CN" dirty="0"/>
              <a:t>perovskite structure</a:t>
            </a:r>
            <a:r>
              <a:rPr kumimoji="1" lang="zh-CN" altLang="en-US" dirty="0"/>
              <a:t> </a:t>
            </a:r>
            <a:r>
              <a:rPr kumimoji="1" lang="en-US" altLang="zh-CN" dirty="0"/>
              <a:t>as</a:t>
            </a:r>
            <a:r>
              <a:rPr kumimoji="1" lang="zh-CN" altLang="en-US" dirty="0"/>
              <a:t> </a:t>
            </a:r>
            <a:r>
              <a:rPr kumimoji="1" lang="en-US" altLang="zh-CN" dirty="0"/>
              <a:t>example</a:t>
            </a:r>
            <a:endParaRPr kumimoji="1" lang="zh-CN" altLang="en-US" dirty="0"/>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28209" b="15228"/>
          <a:stretch/>
        </p:blipFill>
        <p:spPr>
          <a:xfrm>
            <a:off x="1397000" y="2533135"/>
            <a:ext cx="6350000" cy="2693773"/>
          </a:xfrm>
          <a:prstGeom prst="rect">
            <a:avLst/>
          </a:prstGeom>
        </p:spPr>
      </p:pic>
      <p:pic>
        <p:nvPicPr>
          <p:cNvPr id="5" name="图片 4"/>
          <p:cNvPicPr>
            <a:picLocks noChangeAspect="1"/>
          </p:cNvPicPr>
          <p:nvPr/>
        </p:nvPicPr>
        <p:blipFill>
          <a:blip r:embed="rId4"/>
          <a:stretch>
            <a:fillRect/>
          </a:stretch>
        </p:blipFill>
        <p:spPr>
          <a:xfrm>
            <a:off x="0" y="0"/>
            <a:ext cx="9144000" cy="685799"/>
          </a:xfrm>
          <a:prstGeom prst="rect">
            <a:avLst/>
          </a:prstGeom>
        </p:spPr>
      </p:pic>
    </p:spTree>
    <p:extLst>
      <p:ext uri="{BB962C8B-B14F-4D97-AF65-F5344CB8AC3E}">
        <p14:creationId xmlns:p14="http://schemas.microsoft.com/office/powerpoint/2010/main" val="235447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587" y="2168996"/>
            <a:ext cx="3670643" cy="2025182"/>
          </a:xfrm>
          <a:prstGeom prst="rect">
            <a:avLst/>
          </a:prstGeom>
        </p:spPr>
      </p:pic>
      <p:grpSp>
        <p:nvGrpSpPr>
          <p:cNvPr id="46" name="组 45"/>
          <p:cNvGrpSpPr/>
          <p:nvPr/>
        </p:nvGrpSpPr>
        <p:grpSpPr>
          <a:xfrm>
            <a:off x="306544" y="1984330"/>
            <a:ext cx="4398016" cy="2685803"/>
            <a:chOff x="40537" y="4045886"/>
            <a:chExt cx="4398016" cy="2685803"/>
          </a:xfrm>
        </p:grpSpPr>
        <p:grpSp>
          <p:nvGrpSpPr>
            <p:cNvPr id="41" name="组 40"/>
            <p:cNvGrpSpPr/>
            <p:nvPr/>
          </p:nvGrpSpPr>
          <p:grpSpPr>
            <a:xfrm>
              <a:off x="266293" y="4464910"/>
              <a:ext cx="4172260" cy="1713474"/>
              <a:chOff x="266293" y="4464910"/>
              <a:chExt cx="4172260" cy="1713474"/>
            </a:xfrm>
          </p:grpSpPr>
          <p:cxnSp>
            <p:nvCxnSpPr>
              <p:cNvPr id="7" name="直线箭头连接符 6"/>
              <p:cNvCxnSpPr/>
              <p:nvPr/>
            </p:nvCxnSpPr>
            <p:spPr>
              <a:xfrm flipH="1">
                <a:off x="1926112" y="4464910"/>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直线箭头连接符 7"/>
              <p:cNvCxnSpPr/>
              <p:nvPr/>
            </p:nvCxnSpPr>
            <p:spPr>
              <a:xfrm flipH="1">
                <a:off x="2220094" y="4464910"/>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直线箭头连接符 8"/>
              <p:cNvCxnSpPr/>
              <p:nvPr/>
            </p:nvCxnSpPr>
            <p:spPr>
              <a:xfrm flipH="1">
                <a:off x="2506771" y="4464910"/>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直线箭头连接符 9"/>
              <p:cNvCxnSpPr/>
              <p:nvPr/>
            </p:nvCxnSpPr>
            <p:spPr>
              <a:xfrm>
                <a:off x="1954945" y="4765589"/>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直线箭头连接符 10"/>
              <p:cNvCxnSpPr/>
              <p:nvPr/>
            </p:nvCxnSpPr>
            <p:spPr>
              <a:xfrm>
                <a:off x="2248927" y="4765589"/>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直线箭头连接符 11"/>
              <p:cNvCxnSpPr/>
              <p:nvPr/>
            </p:nvCxnSpPr>
            <p:spPr>
              <a:xfrm>
                <a:off x="2535604" y="4765589"/>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直线箭头连接符 12"/>
              <p:cNvCxnSpPr/>
              <p:nvPr/>
            </p:nvCxnSpPr>
            <p:spPr>
              <a:xfrm flipH="1">
                <a:off x="830477" y="4617310"/>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直线箭头连接符 13"/>
              <p:cNvCxnSpPr/>
              <p:nvPr/>
            </p:nvCxnSpPr>
            <p:spPr>
              <a:xfrm flipH="1">
                <a:off x="1112102" y="4617310"/>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直线箭头连接符 14"/>
              <p:cNvCxnSpPr/>
              <p:nvPr/>
            </p:nvCxnSpPr>
            <p:spPr>
              <a:xfrm>
                <a:off x="2980562" y="4617310"/>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直线箭头连接符 15"/>
              <p:cNvCxnSpPr/>
              <p:nvPr/>
            </p:nvCxnSpPr>
            <p:spPr>
              <a:xfrm>
                <a:off x="3299256" y="4617310"/>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直线箭头连接符 16"/>
              <p:cNvCxnSpPr/>
              <p:nvPr/>
            </p:nvCxnSpPr>
            <p:spPr>
              <a:xfrm flipH="1">
                <a:off x="274532" y="4617310"/>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直线箭头连接符 17"/>
              <p:cNvCxnSpPr/>
              <p:nvPr/>
            </p:nvCxnSpPr>
            <p:spPr>
              <a:xfrm flipH="1">
                <a:off x="556157" y="4617310"/>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直线箭头连接符 18"/>
              <p:cNvCxnSpPr/>
              <p:nvPr/>
            </p:nvCxnSpPr>
            <p:spPr>
              <a:xfrm flipH="1">
                <a:off x="1398779" y="4617315"/>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直线箭头连接符 19"/>
              <p:cNvCxnSpPr/>
              <p:nvPr/>
            </p:nvCxnSpPr>
            <p:spPr>
              <a:xfrm>
                <a:off x="3281243" y="4621427"/>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直线箭头连接符 20"/>
              <p:cNvCxnSpPr/>
              <p:nvPr/>
            </p:nvCxnSpPr>
            <p:spPr>
              <a:xfrm>
                <a:off x="3575225" y="4621427"/>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直线箭头连接符 21"/>
              <p:cNvCxnSpPr/>
              <p:nvPr/>
            </p:nvCxnSpPr>
            <p:spPr>
              <a:xfrm>
                <a:off x="3884146" y="4621427"/>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直线箭头连接符 22"/>
              <p:cNvCxnSpPr/>
              <p:nvPr/>
            </p:nvCxnSpPr>
            <p:spPr>
              <a:xfrm>
                <a:off x="3866133" y="4625544"/>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直线箭头连接符 23"/>
              <p:cNvCxnSpPr/>
              <p:nvPr/>
            </p:nvCxnSpPr>
            <p:spPr>
              <a:xfrm>
                <a:off x="4160115" y="4625544"/>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直线箭头连接符 24"/>
              <p:cNvCxnSpPr/>
              <p:nvPr/>
            </p:nvCxnSpPr>
            <p:spPr>
              <a:xfrm flipH="1">
                <a:off x="1917873" y="5840634"/>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6" name="直线箭头连接符 25"/>
              <p:cNvCxnSpPr/>
              <p:nvPr/>
            </p:nvCxnSpPr>
            <p:spPr>
              <a:xfrm flipH="1">
                <a:off x="2211855" y="5840634"/>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7" name="直线箭头连接符 26"/>
              <p:cNvCxnSpPr/>
              <p:nvPr/>
            </p:nvCxnSpPr>
            <p:spPr>
              <a:xfrm flipH="1">
                <a:off x="2498532" y="5840634"/>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8" name="直线箭头连接符 27"/>
              <p:cNvCxnSpPr/>
              <p:nvPr/>
            </p:nvCxnSpPr>
            <p:spPr>
              <a:xfrm>
                <a:off x="859307" y="6178384"/>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直线箭头连接符 28"/>
              <p:cNvCxnSpPr/>
              <p:nvPr/>
            </p:nvCxnSpPr>
            <p:spPr>
              <a:xfrm>
                <a:off x="2240688" y="6141313"/>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直线箭头连接符 29"/>
              <p:cNvCxnSpPr/>
              <p:nvPr/>
            </p:nvCxnSpPr>
            <p:spPr>
              <a:xfrm>
                <a:off x="2527365" y="6141313"/>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直线箭头连接符 30"/>
              <p:cNvCxnSpPr/>
              <p:nvPr/>
            </p:nvCxnSpPr>
            <p:spPr>
              <a:xfrm flipH="1">
                <a:off x="822238" y="5993034"/>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直线箭头连接符 31"/>
              <p:cNvCxnSpPr/>
              <p:nvPr/>
            </p:nvCxnSpPr>
            <p:spPr>
              <a:xfrm flipH="1">
                <a:off x="1103863" y="5993034"/>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直线箭头连接符 32"/>
              <p:cNvCxnSpPr/>
              <p:nvPr/>
            </p:nvCxnSpPr>
            <p:spPr>
              <a:xfrm>
                <a:off x="2972323" y="5993034"/>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直线箭头连接符 33"/>
              <p:cNvCxnSpPr/>
              <p:nvPr/>
            </p:nvCxnSpPr>
            <p:spPr>
              <a:xfrm>
                <a:off x="3291017" y="5993034"/>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直线箭头连接符 34"/>
              <p:cNvCxnSpPr/>
              <p:nvPr/>
            </p:nvCxnSpPr>
            <p:spPr>
              <a:xfrm flipH="1">
                <a:off x="266293" y="5993034"/>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直线箭头连接符 35"/>
              <p:cNvCxnSpPr/>
              <p:nvPr/>
            </p:nvCxnSpPr>
            <p:spPr>
              <a:xfrm flipH="1">
                <a:off x="547918" y="5993034"/>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直线箭头连接符 36"/>
              <p:cNvCxnSpPr/>
              <p:nvPr/>
            </p:nvCxnSpPr>
            <p:spPr>
              <a:xfrm flipH="1">
                <a:off x="1390540" y="5993039"/>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8" name="直线箭头连接符 37"/>
              <p:cNvCxnSpPr/>
              <p:nvPr/>
            </p:nvCxnSpPr>
            <p:spPr>
              <a:xfrm>
                <a:off x="3273004" y="5997151"/>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9" name="直线箭头连接符 38"/>
              <p:cNvCxnSpPr/>
              <p:nvPr/>
            </p:nvCxnSpPr>
            <p:spPr>
              <a:xfrm>
                <a:off x="3566986" y="5997151"/>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直线箭头连接符 39"/>
              <p:cNvCxnSpPr/>
              <p:nvPr/>
            </p:nvCxnSpPr>
            <p:spPr>
              <a:xfrm>
                <a:off x="3875907" y="5997151"/>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直线箭头连接符 41"/>
              <p:cNvCxnSpPr/>
              <p:nvPr/>
            </p:nvCxnSpPr>
            <p:spPr>
              <a:xfrm>
                <a:off x="4164233" y="5988911"/>
                <a:ext cx="27432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3" name="文本框 42"/>
              <p:cNvSpPr txBox="1"/>
              <p:nvPr/>
            </p:nvSpPr>
            <p:spPr>
              <a:xfrm>
                <a:off x="2386087" y="5181605"/>
                <a:ext cx="184731" cy="369332"/>
              </a:xfrm>
              <a:prstGeom prst="rect">
                <a:avLst/>
              </a:prstGeom>
              <a:noFill/>
            </p:spPr>
            <p:txBody>
              <a:bodyPr wrap="none" rtlCol="0">
                <a:spAutoFit/>
              </a:bodyPr>
              <a:lstStyle/>
              <a:p>
                <a:endParaRPr kumimoji="1" lang="zh-CN" altLang="en-US"/>
              </a:p>
            </p:txBody>
          </p:sp>
          <p:sp>
            <p:nvSpPr>
              <p:cNvPr id="2" name="文本框 1"/>
              <p:cNvSpPr txBox="1"/>
              <p:nvPr/>
            </p:nvSpPr>
            <p:spPr>
              <a:xfrm>
                <a:off x="1609464" y="4986634"/>
                <a:ext cx="1737976" cy="369332"/>
              </a:xfrm>
              <a:prstGeom prst="rect">
                <a:avLst/>
              </a:prstGeom>
              <a:noFill/>
            </p:spPr>
            <p:txBody>
              <a:bodyPr wrap="none" rtlCol="0">
                <a:spAutoFit/>
              </a:bodyPr>
              <a:lstStyle/>
              <a:p>
                <a:r>
                  <a:rPr kumimoji="1" lang="zh-CN" altLang="en-US" dirty="0"/>
                  <a:t>基态</a:t>
                </a:r>
                <a:r>
                  <a:rPr kumimoji="1" lang="en-US" altLang="zh-CN" dirty="0"/>
                  <a:t>O</a:t>
                </a:r>
                <a:r>
                  <a:rPr kumimoji="1" lang="en-US" altLang="zh-CN" baseline="30000" dirty="0"/>
                  <a:t>2-</a:t>
                </a:r>
                <a:r>
                  <a:rPr kumimoji="1" lang="zh-CN" altLang="en-US" dirty="0"/>
                  <a:t>（</a:t>
                </a:r>
                <a:r>
                  <a:rPr kumimoji="1" lang="en-US" altLang="zh-CN" dirty="0"/>
                  <a:t>3P</a:t>
                </a:r>
                <a:r>
                  <a:rPr kumimoji="1" lang="en-US" altLang="zh-CN" baseline="30000" dirty="0"/>
                  <a:t>6</a:t>
                </a:r>
                <a:r>
                  <a:rPr kumimoji="1" lang="zh-CN" altLang="en-US" dirty="0"/>
                  <a:t>）</a:t>
                </a:r>
              </a:p>
            </p:txBody>
          </p:sp>
        </p:grpSp>
        <p:sp>
          <p:nvSpPr>
            <p:cNvPr id="3" name="矩形 2"/>
            <p:cNvSpPr/>
            <p:nvPr/>
          </p:nvSpPr>
          <p:spPr>
            <a:xfrm>
              <a:off x="1555378" y="6362357"/>
              <a:ext cx="1930337" cy="369332"/>
            </a:xfrm>
            <a:prstGeom prst="rect">
              <a:avLst/>
            </a:prstGeom>
          </p:spPr>
          <p:txBody>
            <a:bodyPr wrap="none">
              <a:spAutoFit/>
            </a:bodyPr>
            <a:lstStyle/>
            <a:p>
              <a:r>
                <a:rPr kumimoji="1" lang="zh-CN" altLang="en-US"/>
                <a:t>激发态</a:t>
              </a:r>
              <a:r>
                <a:rPr kumimoji="1" lang="en-US" altLang="zh-CN"/>
                <a:t>O</a:t>
              </a:r>
              <a:r>
                <a:rPr kumimoji="1" lang="en-US" altLang="zh-CN" baseline="30000"/>
                <a:t>1-</a:t>
              </a:r>
              <a:r>
                <a:rPr kumimoji="1" lang="zh-CN" altLang="en-US"/>
                <a:t>（</a:t>
              </a:r>
              <a:r>
                <a:rPr kumimoji="1" lang="en-US" altLang="zh-CN"/>
                <a:t>3P</a:t>
              </a:r>
              <a:r>
                <a:rPr kumimoji="1" lang="en-US" altLang="zh-CN" baseline="30000"/>
                <a:t>5</a:t>
              </a:r>
              <a:r>
                <a:rPr kumimoji="1" lang="zh-CN" altLang="en-US"/>
                <a:t>）</a:t>
              </a:r>
            </a:p>
          </p:txBody>
        </p:sp>
        <p:sp>
          <p:nvSpPr>
            <p:cNvPr id="6" name="矩形 5"/>
            <p:cNvSpPr/>
            <p:nvPr/>
          </p:nvSpPr>
          <p:spPr>
            <a:xfrm>
              <a:off x="146715" y="4045886"/>
              <a:ext cx="1899879" cy="369332"/>
            </a:xfrm>
            <a:prstGeom prst="rect">
              <a:avLst/>
            </a:prstGeom>
          </p:spPr>
          <p:txBody>
            <a:bodyPr wrap="none">
              <a:spAutoFit/>
            </a:bodyPr>
            <a:lstStyle/>
            <a:p>
              <a:r>
                <a:rPr kumimoji="1" lang="zh-CN" altLang="en-US" dirty="0"/>
                <a:t>基态</a:t>
              </a:r>
              <a:r>
                <a:rPr kumimoji="1" lang="en-US" altLang="zh-CN" dirty="0"/>
                <a:t>Mn</a:t>
              </a:r>
              <a:r>
                <a:rPr kumimoji="1" lang="en-US" altLang="zh-CN" baseline="30000" dirty="0"/>
                <a:t>2+</a:t>
              </a:r>
              <a:r>
                <a:rPr kumimoji="1" lang="zh-CN" altLang="en-US" dirty="0"/>
                <a:t>（</a:t>
              </a:r>
              <a:r>
                <a:rPr kumimoji="1" lang="en-US" altLang="zh-CN" dirty="0"/>
                <a:t>3d</a:t>
              </a:r>
              <a:r>
                <a:rPr kumimoji="1" lang="en-US" altLang="zh-CN" baseline="30000" dirty="0"/>
                <a:t>5</a:t>
              </a:r>
              <a:r>
                <a:rPr kumimoji="1" lang="zh-CN" altLang="en-US" dirty="0"/>
                <a:t>）</a:t>
              </a:r>
            </a:p>
          </p:txBody>
        </p:sp>
        <p:sp>
          <p:nvSpPr>
            <p:cNvPr id="44" name="矩形 43"/>
            <p:cNvSpPr/>
            <p:nvPr/>
          </p:nvSpPr>
          <p:spPr>
            <a:xfrm>
              <a:off x="40537" y="5501350"/>
              <a:ext cx="2209259" cy="369332"/>
            </a:xfrm>
            <a:prstGeom prst="rect">
              <a:avLst/>
            </a:prstGeom>
          </p:spPr>
          <p:txBody>
            <a:bodyPr wrap="none">
              <a:spAutoFit/>
            </a:bodyPr>
            <a:lstStyle/>
            <a:p>
              <a:r>
                <a:rPr kumimoji="1" lang="zh-CN" altLang="en-US" dirty="0"/>
                <a:t>激发态</a:t>
              </a:r>
              <a:r>
                <a:rPr kumimoji="1" lang="en-US" altLang="zh-CN" dirty="0"/>
                <a:t>Mn</a:t>
              </a:r>
              <a:r>
                <a:rPr kumimoji="1" lang="en-US" altLang="zh-CN" baseline="30000" dirty="0"/>
                <a:t>1+</a:t>
              </a:r>
              <a:r>
                <a:rPr kumimoji="1" lang="zh-CN" altLang="en-US" dirty="0"/>
                <a:t>（</a:t>
              </a:r>
              <a:r>
                <a:rPr kumimoji="1" lang="en-US" altLang="zh-CN" dirty="0"/>
                <a:t>3d</a:t>
              </a:r>
              <a:r>
                <a:rPr kumimoji="1" lang="en-US" altLang="zh-CN" baseline="30000" dirty="0"/>
                <a:t>6</a:t>
              </a:r>
              <a:r>
                <a:rPr kumimoji="1" lang="zh-CN" altLang="en-US" dirty="0"/>
                <a:t>）</a:t>
              </a:r>
            </a:p>
          </p:txBody>
        </p:sp>
      </p:grpSp>
      <p:pic>
        <p:nvPicPr>
          <p:cNvPr id="45" name="图片 44"/>
          <p:cNvPicPr>
            <a:picLocks noChangeAspect="1"/>
          </p:cNvPicPr>
          <p:nvPr/>
        </p:nvPicPr>
        <p:blipFill>
          <a:blip r:embed="rId4"/>
          <a:stretch>
            <a:fillRect/>
          </a:stretch>
        </p:blipFill>
        <p:spPr>
          <a:xfrm>
            <a:off x="0" y="0"/>
            <a:ext cx="9144000" cy="685799"/>
          </a:xfrm>
          <a:prstGeom prst="rect">
            <a:avLst/>
          </a:prstGeom>
        </p:spPr>
      </p:pic>
    </p:spTree>
    <p:extLst>
      <p:ext uri="{BB962C8B-B14F-4D97-AF65-F5344CB8AC3E}">
        <p14:creationId xmlns:p14="http://schemas.microsoft.com/office/powerpoint/2010/main" val="270353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2642" y="481504"/>
            <a:ext cx="7886700" cy="1325563"/>
          </a:xfrm>
        </p:spPr>
        <p:txBody>
          <a:bodyPr/>
          <a:lstStyle/>
          <a:p>
            <a:r>
              <a:rPr kumimoji="1" lang="en-US" altLang="zh-CN"/>
              <a:t>Magnetic properties of the film:</a:t>
            </a:r>
            <a:endParaRPr kumimoji="1" lang="zh-CN" altLang="en-US" dirty="0"/>
          </a:p>
        </p:txBody>
      </p:sp>
      <p:sp>
        <p:nvSpPr>
          <p:cNvPr id="3" name="内容占位符 2"/>
          <p:cNvSpPr>
            <a:spLocks noGrp="1"/>
          </p:cNvSpPr>
          <p:nvPr>
            <p:ph idx="1"/>
          </p:nvPr>
        </p:nvSpPr>
        <p:spPr>
          <a:xfrm>
            <a:off x="628650" y="2692399"/>
            <a:ext cx="7886700" cy="1960881"/>
          </a:xfrm>
        </p:spPr>
        <p:txBody>
          <a:bodyPr/>
          <a:lstStyle/>
          <a:p>
            <a:r>
              <a:rPr kumimoji="1" lang="zh-CN" altLang="en-US"/>
              <a:t>随着薄膜厚度的减小，</a:t>
            </a:r>
            <a:r>
              <a:rPr kumimoji="1" lang="en-US" altLang="zh-CN"/>
              <a:t>Tc</a:t>
            </a:r>
            <a:r>
              <a:rPr kumimoji="1" lang="zh-CN" altLang="en-US"/>
              <a:t>和</a:t>
            </a:r>
            <a:r>
              <a:rPr kumimoji="1" lang="en-US" altLang="zh-CN" err="1"/>
              <a:t>Tn</a:t>
            </a:r>
            <a:r>
              <a:rPr kumimoji="1" lang="zh-CN" altLang="en-US"/>
              <a:t>的变化很常见（</a:t>
            </a:r>
            <a:r>
              <a:rPr kumimoji="1" lang="en-US" altLang="zh-CN" err="1"/>
              <a:t>Charilaou</a:t>
            </a:r>
            <a:r>
              <a:rPr kumimoji="1" lang="en-US" altLang="zh-CN"/>
              <a:t> and</a:t>
            </a:r>
            <a:r>
              <a:rPr kumimoji="1" lang="zh-CN" altLang="en-US"/>
              <a:t> </a:t>
            </a:r>
            <a:r>
              <a:rPr kumimoji="1" lang="en-US" altLang="zh-CN"/>
              <a:t>Hellman, 2013, 2014</a:t>
            </a:r>
            <a:r>
              <a:rPr kumimoji="1" lang="zh-CN" altLang="en-US"/>
              <a:t>）</a:t>
            </a:r>
            <a:endParaRPr kumimoji="1" lang="en-US" altLang="zh-CN"/>
          </a:p>
          <a:p>
            <a:r>
              <a:rPr kumimoji="1" lang="zh-CN" altLang="en-US"/>
              <a:t>原因：这可能是由于结构变化具有厚度或界面效应如相互扩散，粗糙度和应变</a:t>
            </a:r>
            <a:endParaRPr kumimoji="1" lang="en-US" altLang="zh-CN"/>
          </a:p>
        </p:txBody>
      </p:sp>
      <p:pic>
        <p:nvPicPr>
          <p:cNvPr id="4" name="图片 3"/>
          <p:cNvPicPr>
            <a:picLocks noChangeAspect="1"/>
          </p:cNvPicPr>
          <p:nvPr/>
        </p:nvPicPr>
        <p:blipFill>
          <a:blip r:embed="rId3"/>
          <a:stretch>
            <a:fillRect/>
          </a:stretch>
        </p:blipFill>
        <p:spPr>
          <a:xfrm>
            <a:off x="0" y="0"/>
            <a:ext cx="9144000" cy="685799"/>
          </a:xfrm>
          <a:prstGeom prst="rect">
            <a:avLst/>
          </a:prstGeom>
        </p:spPr>
      </p:pic>
    </p:spTree>
    <p:extLst>
      <p:ext uri="{BB962C8B-B14F-4D97-AF65-F5344CB8AC3E}">
        <p14:creationId xmlns:p14="http://schemas.microsoft.com/office/powerpoint/2010/main" val="192240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 perovskite interface:</a:t>
            </a:r>
            <a:endParaRPr kumimoji="1"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5593" y="1541418"/>
            <a:ext cx="5092814" cy="5005343"/>
          </a:xfrm>
        </p:spPr>
      </p:pic>
      <p:pic>
        <p:nvPicPr>
          <p:cNvPr id="5" name="图片 4"/>
          <p:cNvPicPr>
            <a:picLocks noChangeAspect="1"/>
          </p:cNvPicPr>
          <p:nvPr/>
        </p:nvPicPr>
        <p:blipFill>
          <a:blip r:embed="rId4"/>
          <a:stretch>
            <a:fillRect/>
          </a:stretch>
        </p:blipFill>
        <p:spPr>
          <a:xfrm>
            <a:off x="0" y="0"/>
            <a:ext cx="9144000" cy="685799"/>
          </a:xfrm>
          <a:prstGeom prst="rect">
            <a:avLst/>
          </a:prstGeom>
        </p:spPr>
      </p:pic>
    </p:spTree>
    <p:extLst>
      <p:ext uri="{BB962C8B-B14F-4D97-AF65-F5344CB8AC3E}">
        <p14:creationId xmlns:p14="http://schemas.microsoft.com/office/powerpoint/2010/main" val="53982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87037" y="695959"/>
            <a:ext cx="8458200" cy="1254761"/>
          </a:xfrm>
        </p:spPr>
        <p:txBody>
          <a:bodyPr>
            <a:normAutofit/>
          </a:bodyPr>
          <a:lstStyle/>
          <a:p>
            <a:r>
              <a:rPr lang="en-US" altLang="zh-CN" dirty="0"/>
              <a:t>Outline</a:t>
            </a:r>
            <a:endParaRPr lang="zh-CN" altLang="en-US" dirty="0"/>
          </a:p>
        </p:txBody>
      </p:sp>
      <p:sp>
        <p:nvSpPr>
          <p:cNvPr id="5" name="副标题 4"/>
          <p:cNvSpPr>
            <a:spLocks noGrp="1"/>
          </p:cNvSpPr>
          <p:nvPr>
            <p:ph type="subTitle" idx="1"/>
          </p:nvPr>
        </p:nvSpPr>
        <p:spPr>
          <a:xfrm>
            <a:off x="488372" y="2369733"/>
            <a:ext cx="7782791" cy="3535998"/>
          </a:xfrm>
        </p:spPr>
        <p:txBody>
          <a:bodyPr>
            <a:normAutofit/>
          </a:bodyPr>
          <a:lstStyle/>
          <a:p>
            <a:pPr marL="342900" indent="-342900" algn="l">
              <a:buFont typeface="Wingdings" panose="05000000000000000000" pitchFamily="2" charset="2"/>
              <a:buChar char="Ø"/>
            </a:pPr>
            <a:r>
              <a:rPr kumimoji="1" lang="en-US" altLang="zh-CN" dirty="0">
                <a:latin typeface="新宋体" panose="02010609030101010101" pitchFamily="49" charset="-122"/>
                <a:ea typeface="新宋体" panose="02010609030101010101" pitchFamily="49" charset="-122"/>
              </a:rPr>
              <a:t>Introduction of</a:t>
            </a:r>
            <a:r>
              <a:rPr kumimoji="1" lang="zh-CN" altLang="en-US" dirty="0">
                <a:latin typeface="新宋体" panose="02010609030101010101" pitchFamily="49" charset="-122"/>
                <a:ea typeface="新宋体" panose="02010609030101010101" pitchFamily="49" charset="-122"/>
              </a:rPr>
              <a:t> </a:t>
            </a:r>
            <a:r>
              <a:rPr kumimoji="1" lang="en-US" altLang="zh-CN" dirty="0">
                <a:latin typeface="新宋体" panose="02010609030101010101" pitchFamily="49" charset="-122"/>
                <a:ea typeface="新宋体" panose="02010609030101010101" pitchFamily="49" charset="-122"/>
              </a:rPr>
              <a:t>magnetism</a:t>
            </a:r>
          </a:p>
          <a:p>
            <a:pPr algn="l"/>
            <a:endParaRPr kumimoji="1" lang="en-US" altLang="zh-CN" dirty="0">
              <a:latin typeface="新宋体" panose="02010609030101010101" pitchFamily="49" charset="-122"/>
              <a:ea typeface="新宋体" panose="02010609030101010101" pitchFamily="49" charset="-122"/>
            </a:endParaRPr>
          </a:p>
          <a:p>
            <a:pPr marL="342900" indent="-342900" algn="l">
              <a:buFont typeface="Wingdings" panose="05000000000000000000" pitchFamily="2" charset="2"/>
              <a:buChar char="Ø"/>
            </a:pPr>
            <a:r>
              <a:rPr kumimoji="1" lang="en-US" altLang="zh-CN" b="1" dirty="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Interfacial magnetism tailoring and imaging </a:t>
            </a:r>
            <a:r>
              <a:rPr lang="en-US" altLang="zh-CN" dirty="0"/>
              <a:t/>
            </a:r>
            <a:br>
              <a:rPr lang="en-US" altLang="zh-CN" dirty="0"/>
            </a:br>
            <a:endParaRPr kumimoji="1" lang="en-US" altLang="zh-CN" dirty="0">
              <a:latin typeface="新宋体" panose="02010609030101010101" pitchFamily="49" charset="-122"/>
              <a:ea typeface="新宋体" panose="02010609030101010101" pitchFamily="49" charset="-122"/>
            </a:endParaRPr>
          </a:p>
          <a:p>
            <a:pPr algn="l"/>
            <a:endParaRPr kumimoji="1" lang="zh-CN" altLang="en-US" dirty="0"/>
          </a:p>
        </p:txBody>
      </p:sp>
      <p:pic>
        <p:nvPicPr>
          <p:cNvPr id="6" name="图片 5"/>
          <p:cNvPicPr>
            <a:picLocks noChangeAspect="1"/>
          </p:cNvPicPr>
          <p:nvPr/>
        </p:nvPicPr>
        <p:blipFill>
          <a:blip r:embed="rId3"/>
          <a:stretch>
            <a:fillRect/>
          </a:stretch>
        </p:blipFill>
        <p:spPr>
          <a:xfrm>
            <a:off x="0" y="10160"/>
            <a:ext cx="9144000" cy="685799"/>
          </a:xfrm>
          <a:prstGeom prst="rect">
            <a:avLst/>
          </a:prstGeom>
        </p:spPr>
      </p:pic>
    </p:spTree>
    <p:extLst>
      <p:ext uri="{BB962C8B-B14F-4D97-AF65-F5344CB8AC3E}">
        <p14:creationId xmlns:p14="http://schemas.microsoft.com/office/powerpoint/2010/main" val="3028338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clrChange>
              <a:clrFrom>
                <a:srgbClr val="FFFFFF"/>
              </a:clrFrom>
              <a:clrTo>
                <a:srgbClr val="FFFFFF">
                  <a:alpha val="0"/>
                </a:srgbClr>
              </a:clrTo>
            </a:clrChange>
          </a:blip>
          <a:stretch>
            <a:fillRect/>
          </a:stretch>
        </p:blipFill>
        <p:spPr>
          <a:xfrm>
            <a:off x="143790" y="1109326"/>
            <a:ext cx="4184865" cy="2152761"/>
          </a:xfrm>
          <a:prstGeom prst="rect">
            <a:avLst/>
          </a:prstGeom>
        </p:spPr>
      </p:pic>
      <mc:AlternateContent xmlns:mc="http://schemas.openxmlformats.org/markup-compatibility/2006" xmlns:a14="http://schemas.microsoft.com/office/drawing/2010/main">
        <mc:Choice Requires="a14">
          <p:sp>
            <p:nvSpPr>
              <p:cNvPr id="3" name="文本框 2"/>
              <p:cNvSpPr txBox="1"/>
              <p:nvPr/>
            </p:nvSpPr>
            <p:spPr>
              <a:xfrm>
                <a:off x="180276" y="4559826"/>
                <a:ext cx="4148379" cy="5191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sz="1200" b="0" i="1" smtClean="0">
                              <a:latin typeface="Cambria Math" charset="0"/>
                            </a:rPr>
                          </m:ctrlPr>
                        </m:accPr>
                        <m:e>
                          <m:r>
                            <a:rPr lang="en-US" altLang="zh-CN" sz="1200" b="0" i="1" smtClean="0">
                              <a:latin typeface="Cambria Math" panose="02040503050406030204" pitchFamily="18" charset="0"/>
                            </a:rPr>
                            <m:t>𝐻</m:t>
                          </m:r>
                        </m:e>
                      </m:acc>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𝐽</m:t>
                      </m:r>
                      <m:d>
                        <m:dPr>
                          <m:ctrlPr>
                            <a:rPr lang="en-US" altLang="zh-CN" sz="1200" b="0" i="1" smtClean="0">
                              <a:latin typeface="Cambria Math" charset="0"/>
                            </a:rPr>
                          </m:ctrlPr>
                        </m:dPr>
                        <m:e>
                          <m:acc>
                            <m:accPr>
                              <m:chr m:val="̂"/>
                              <m:ctrlPr>
                                <a:rPr lang="en-US" altLang="zh-CN" sz="1200" i="1">
                                  <a:latin typeface="Cambria Math" charset="0"/>
                                </a:rPr>
                              </m:ctrlPr>
                            </m:accPr>
                            <m:e>
                              <m:sSub>
                                <m:sSubPr>
                                  <m:ctrlPr>
                                    <a:rPr lang="en-US" altLang="zh-CN" sz="1200" i="1">
                                      <a:latin typeface="Cambria Math" charset="0"/>
                                    </a:rPr>
                                  </m:ctrlPr>
                                </m:sSubPr>
                                <m:e>
                                  <m:acc>
                                    <m:accPr>
                                      <m:chr m:val="⃑"/>
                                      <m:ctrlPr>
                                        <a:rPr lang="en-US" altLang="zh-CN" sz="1200" i="1">
                                          <a:latin typeface="Cambria Math" charset="0"/>
                                        </a:rPr>
                                      </m:ctrlPr>
                                    </m:accPr>
                                    <m:e>
                                      <m:r>
                                        <a:rPr lang="en-US" altLang="zh-CN" sz="1200" i="1">
                                          <a:latin typeface="Cambria Math" panose="02040503050406030204" pitchFamily="18" charset="0"/>
                                        </a:rPr>
                                        <m:t>𝑆</m:t>
                                      </m:r>
                                    </m:e>
                                  </m:acc>
                                </m:e>
                                <m:sub>
                                  <m:r>
                                    <a:rPr lang="en-US" altLang="zh-CN" sz="1200" b="0" i="1" smtClean="0">
                                      <a:latin typeface="Cambria Math" panose="02040503050406030204" pitchFamily="18" charset="0"/>
                                    </a:rPr>
                                    <m:t>1</m:t>
                                  </m:r>
                                </m:sub>
                              </m:sSub>
                            </m:e>
                          </m:acc>
                          <m:r>
                            <a:rPr lang="en-US" altLang="zh-CN" sz="1200" b="0" i="1" smtClean="0">
                              <a:latin typeface="Cambria Math" panose="02040503050406030204" pitchFamily="18" charset="0"/>
                            </a:rPr>
                            <m:t>∙</m:t>
                          </m:r>
                          <m:acc>
                            <m:accPr>
                              <m:chr m:val="̂"/>
                              <m:ctrlPr>
                                <a:rPr lang="en-US" altLang="zh-CN" sz="1200" b="0" i="1" smtClean="0">
                                  <a:latin typeface="Cambria Math" charset="0"/>
                                </a:rPr>
                              </m:ctrlPr>
                            </m:accPr>
                            <m:e>
                              <m:sSub>
                                <m:sSubPr>
                                  <m:ctrlPr>
                                    <a:rPr lang="en-US" altLang="zh-CN" sz="1200" b="0" i="1" smtClean="0">
                                      <a:latin typeface="Cambria Math" charset="0"/>
                                    </a:rPr>
                                  </m:ctrlPr>
                                </m:sSubPr>
                                <m:e>
                                  <m:acc>
                                    <m:accPr>
                                      <m:chr m:val="⃑"/>
                                      <m:ctrlPr>
                                        <a:rPr lang="en-US" altLang="zh-CN" sz="1200" b="0" i="1" smtClean="0">
                                          <a:latin typeface="Cambria Math" charset="0"/>
                                        </a:rPr>
                                      </m:ctrlPr>
                                    </m:accPr>
                                    <m:e>
                                      <m:r>
                                        <a:rPr lang="en-US" altLang="zh-CN" sz="1200" b="0" i="1" smtClean="0">
                                          <a:latin typeface="Cambria Math" panose="02040503050406030204" pitchFamily="18" charset="0"/>
                                        </a:rPr>
                                        <m:t>𝑆</m:t>
                                      </m:r>
                                    </m:e>
                                  </m:acc>
                                </m:e>
                                <m:sub>
                                  <m:r>
                                    <a:rPr lang="en-US" altLang="zh-CN" sz="1200" b="0" i="1" smtClean="0">
                                      <a:latin typeface="Cambria Math" panose="02040503050406030204" pitchFamily="18" charset="0"/>
                                    </a:rPr>
                                    <m:t>2</m:t>
                                  </m:r>
                                </m:sub>
                              </m:sSub>
                            </m:e>
                          </m:acc>
                        </m:e>
                      </m:d>
                      <m:r>
                        <a:rPr lang="en-US" altLang="zh-CN" sz="1200" b="0" i="1" smtClean="0">
                          <a:latin typeface="Cambria Math" panose="02040503050406030204" pitchFamily="18" charset="0"/>
                        </a:rPr>
                        <m:t>−</m:t>
                      </m:r>
                      <m:acc>
                        <m:accPr>
                          <m:chr m:val="⃑"/>
                          <m:ctrlPr>
                            <a:rPr lang="en-US" altLang="zh-CN" sz="1200" b="0" i="1" smtClean="0">
                              <a:latin typeface="Cambria Math" charset="0"/>
                            </a:rPr>
                          </m:ctrlPr>
                        </m:accPr>
                        <m:e>
                          <m:r>
                            <a:rPr lang="en-US" altLang="zh-CN" sz="1200" b="0" i="1" smtClean="0">
                              <a:latin typeface="Cambria Math" panose="02040503050406030204" pitchFamily="18" charset="0"/>
                            </a:rPr>
                            <m:t>𝐷</m:t>
                          </m:r>
                        </m:e>
                      </m:acc>
                      <m:r>
                        <a:rPr lang="en-US" altLang="zh-CN" sz="1200" b="0" i="1" smtClean="0">
                          <a:latin typeface="Cambria Math" panose="02040503050406030204" pitchFamily="18" charset="0"/>
                        </a:rPr>
                        <m:t>∙</m:t>
                      </m:r>
                      <m:d>
                        <m:dPr>
                          <m:ctrlPr>
                            <a:rPr lang="en-US" altLang="zh-CN" sz="1200" b="0" i="1" smtClean="0">
                              <a:latin typeface="Cambria Math" charset="0"/>
                            </a:rPr>
                          </m:ctrlPr>
                        </m:dPr>
                        <m:e>
                          <m:acc>
                            <m:accPr>
                              <m:chr m:val="̂"/>
                              <m:ctrlPr>
                                <a:rPr lang="en-US" altLang="zh-CN" sz="1200" i="1">
                                  <a:latin typeface="Cambria Math" charset="0"/>
                                </a:rPr>
                              </m:ctrlPr>
                            </m:accPr>
                            <m:e>
                              <m:sSub>
                                <m:sSubPr>
                                  <m:ctrlPr>
                                    <a:rPr lang="en-US" altLang="zh-CN" sz="1200" i="1">
                                      <a:latin typeface="Cambria Math" charset="0"/>
                                    </a:rPr>
                                  </m:ctrlPr>
                                </m:sSubPr>
                                <m:e>
                                  <m:acc>
                                    <m:accPr>
                                      <m:chr m:val="⃑"/>
                                      <m:ctrlPr>
                                        <a:rPr lang="en-US" altLang="zh-CN" sz="1200" i="1">
                                          <a:latin typeface="Cambria Math" charset="0"/>
                                        </a:rPr>
                                      </m:ctrlPr>
                                    </m:accPr>
                                    <m:e>
                                      <m:r>
                                        <a:rPr lang="en-US" altLang="zh-CN" sz="1200" i="1">
                                          <a:latin typeface="Cambria Math" panose="02040503050406030204" pitchFamily="18" charset="0"/>
                                        </a:rPr>
                                        <m:t>𝑆</m:t>
                                      </m:r>
                                    </m:e>
                                  </m:acc>
                                </m:e>
                                <m:sub>
                                  <m:r>
                                    <a:rPr lang="en-US" altLang="zh-CN" sz="1200" i="1">
                                      <a:latin typeface="Cambria Math" panose="02040503050406030204" pitchFamily="18" charset="0"/>
                                    </a:rPr>
                                    <m:t>1</m:t>
                                  </m:r>
                                </m:sub>
                              </m:sSub>
                            </m:e>
                          </m:acc>
                          <m:r>
                            <a:rPr lang="en-US" altLang="zh-CN" sz="1200" b="0" i="1" smtClean="0">
                              <a:latin typeface="Cambria Math" panose="02040503050406030204" pitchFamily="18" charset="0"/>
                            </a:rPr>
                            <m:t>×</m:t>
                          </m:r>
                          <m:acc>
                            <m:accPr>
                              <m:chr m:val="̂"/>
                              <m:ctrlPr>
                                <a:rPr lang="en-US" altLang="zh-CN" sz="1200" i="1">
                                  <a:latin typeface="Cambria Math" charset="0"/>
                                </a:rPr>
                              </m:ctrlPr>
                            </m:accPr>
                            <m:e>
                              <m:sSub>
                                <m:sSubPr>
                                  <m:ctrlPr>
                                    <a:rPr lang="en-US" altLang="zh-CN" sz="1200" i="1">
                                      <a:latin typeface="Cambria Math" charset="0"/>
                                    </a:rPr>
                                  </m:ctrlPr>
                                </m:sSubPr>
                                <m:e>
                                  <m:acc>
                                    <m:accPr>
                                      <m:chr m:val="⃑"/>
                                      <m:ctrlPr>
                                        <a:rPr lang="en-US" altLang="zh-CN" sz="1200" i="1">
                                          <a:latin typeface="Cambria Math" charset="0"/>
                                        </a:rPr>
                                      </m:ctrlPr>
                                    </m:accPr>
                                    <m:e>
                                      <m:r>
                                        <a:rPr lang="en-US" altLang="zh-CN" sz="1200" i="1">
                                          <a:latin typeface="Cambria Math" panose="02040503050406030204" pitchFamily="18" charset="0"/>
                                        </a:rPr>
                                        <m:t>𝑆</m:t>
                                      </m:r>
                                    </m:e>
                                  </m:acc>
                                </m:e>
                                <m:sub>
                                  <m:r>
                                    <a:rPr lang="en-US" altLang="zh-CN" sz="1200" i="1">
                                      <a:latin typeface="Cambria Math" panose="02040503050406030204" pitchFamily="18" charset="0"/>
                                    </a:rPr>
                                    <m:t>2</m:t>
                                  </m:r>
                                </m:sub>
                              </m:sSub>
                            </m:e>
                          </m:acc>
                        </m:e>
                      </m:d>
                      <m:r>
                        <a:rPr lang="en-US" altLang="zh-CN" sz="1200" b="0" i="1" smtClean="0">
                          <a:latin typeface="Cambria Math" panose="02040503050406030204" pitchFamily="18" charset="0"/>
                        </a:rPr>
                        <m:t>+</m:t>
                      </m:r>
                      <m:nary>
                        <m:naryPr>
                          <m:chr m:val="∑"/>
                          <m:ctrlPr>
                            <a:rPr lang="en-US" altLang="zh-CN" sz="1200" b="0" i="1" smtClean="0">
                              <a:latin typeface="Cambria Math" charset="0"/>
                            </a:rPr>
                          </m:ctrlPr>
                        </m:naryPr>
                        <m:sub>
                          <m:r>
                            <m:rPr>
                              <m:brk m:alnAt="23"/>
                            </m:rPr>
                            <a:rPr lang="en-US" altLang="zh-CN" sz="1200" b="0" i="1" smtClean="0">
                              <a:latin typeface="Cambria Math" panose="02040503050406030204" pitchFamily="18" charset="0"/>
                            </a:rPr>
                            <m:t>𝑖</m:t>
                          </m:r>
                          <m:r>
                            <a:rPr lang="en-US" altLang="zh-CN" sz="1200" b="0" i="1" smtClean="0">
                              <a:latin typeface="Cambria Math" panose="02040503050406030204" pitchFamily="18" charset="0"/>
                            </a:rPr>
                            <m:t>=1</m:t>
                          </m:r>
                        </m:sub>
                        <m:sup>
                          <m:r>
                            <a:rPr lang="en-US" altLang="zh-CN" sz="1200" b="0" i="1" smtClean="0">
                              <a:latin typeface="Cambria Math" panose="02040503050406030204" pitchFamily="18" charset="0"/>
                            </a:rPr>
                            <m:t>2</m:t>
                          </m:r>
                        </m:sup>
                        <m:e>
                          <m:d>
                            <m:dPr>
                              <m:ctrlPr>
                                <a:rPr lang="en-US" altLang="zh-CN" sz="1200" b="0" i="1" smtClean="0">
                                  <a:latin typeface="Cambria Math" charset="0"/>
                                </a:rPr>
                              </m:ctrlPr>
                            </m:dPr>
                            <m:e>
                              <m:sSub>
                                <m:sSubPr>
                                  <m:ctrlPr>
                                    <a:rPr lang="en-US" altLang="zh-CN" sz="1200" b="0" i="1" smtClean="0">
                                      <a:latin typeface="Cambria Math" charset="0"/>
                                    </a:rPr>
                                  </m:ctrlPr>
                                </m:sSubPr>
                                <m:e>
                                  <m:r>
                                    <a:rPr lang="en-US" altLang="zh-CN" sz="1200" b="0" i="1" smtClean="0">
                                      <a:latin typeface="Cambria Math" panose="02040503050406030204" pitchFamily="18" charset="0"/>
                                    </a:rPr>
                                    <m:t>𝐾</m:t>
                                  </m:r>
                                </m:e>
                                <m:sub>
                                  <m:r>
                                    <a:rPr lang="en-US" altLang="zh-CN" sz="1200" b="0" i="1" smtClean="0">
                                      <a:latin typeface="Cambria Math" panose="02040503050406030204" pitchFamily="18" charset="0"/>
                                    </a:rPr>
                                    <m:t>𝑖</m:t>
                                  </m:r>
                                </m:sub>
                              </m:sSub>
                              <m:sSup>
                                <m:sSupPr>
                                  <m:ctrlPr>
                                    <a:rPr lang="en-US" altLang="zh-CN" sz="1200" b="0" i="1" smtClean="0">
                                      <a:latin typeface="Cambria Math" charset="0"/>
                                    </a:rPr>
                                  </m:ctrlPr>
                                </m:sSupPr>
                                <m:e>
                                  <m:d>
                                    <m:dPr>
                                      <m:ctrlPr>
                                        <a:rPr lang="en-US" altLang="zh-CN" sz="1200" b="0" i="1" smtClean="0">
                                          <a:latin typeface="Cambria Math" charset="0"/>
                                        </a:rPr>
                                      </m:ctrlPr>
                                    </m:dPr>
                                    <m:e>
                                      <m:acc>
                                        <m:accPr>
                                          <m:chr m:val="̂"/>
                                          <m:ctrlPr>
                                            <a:rPr lang="en-US" altLang="zh-CN" sz="1200" i="1">
                                              <a:latin typeface="Cambria Math" charset="0"/>
                                            </a:rPr>
                                          </m:ctrlPr>
                                        </m:accPr>
                                        <m:e>
                                          <m:sSub>
                                            <m:sSubPr>
                                              <m:ctrlPr>
                                                <a:rPr lang="en-US" altLang="zh-CN" sz="1200" i="1">
                                                  <a:latin typeface="Cambria Math" charset="0"/>
                                                </a:rPr>
                                              </m:ctrlPr>
                                            </m:sSubPr>
                                            <m:e>
                                              <m:acc>
                                                <m:accPr>
                                                  <m:chr m:val="⃑"/>
                                                  <m:ctrlPr>
                                                    <a:rPr lang="en-US" altLang="zh-CN" sz="1200" i="1">
                                                      <a:latin typeface="Cambria Math" charset="0"/>
                                                    </a:rPr>
                                                  </m:ctrlPr>
                                                </m:accPr>
                                                <m:e>
                                                  <m:r>
                                                    <a:rPr lang="en-US" altLang="zh-CN" sz="1200" i="1">
                                                      <a:latin typeface="Cambria Math" panose="02040503050406030204" pitchFamily="18" charset="0"/>
                                                    </a:rPr>
                                                    <m:t>𝑆</m:t>
                                                  </m:r>
                                                </m:e>
                                              </m:acc>
                                            </m:e>
                                            <m:sub>
                                              <m:r>
                                                <a:rPr lang="en-US" altLang="zh-CN" sz="1200" b="0" i="1" smtClean="0">
                                                  <a:latin typeface="Cambria Math" panose="02040503050406030204" pitchFamily="18" charset="0"/>
                                                </a:rPr>
                                                <m:t>𝑖</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𝑧</m:t>
                                              </m:r>
                                            </m:sub>
                                          </m:sSub>
                                        </m:e>
                                      </m:acc>
                                    </m:e>
                                  </m:d>
                                </m:e>
                                <m:sup>
                                  <m:r>
                                    <a:rPr lang="en-US" altLang="zh-CN" sz="1200" b="0" i="1" smtClean="0">
                                      <a:latin typeface="Cambria Math" panose="02040503050406030204" pitchFamily="18" charset="0"/>
                                    </a:rPr>
                                    <m:t>2</m:t>
                                  </m:r>
                                </m:sup>
                              </m:sSup>
                              <m:r>
                                <a:rPr lang="en-US" altLang="zh-CN" sz="1200" b="0" i="1" smtClean="0">
                                  <a:latin typeface="Cambria Math" panose="02040503050406030204" pitchFamily="18" charset="0"/>
                                </a:rPr>
                                <m:t>−</m:t>
                              </m:r>
                              <m:sSub>
                                <m:sSubPr>
                                  <m:ctrlPr>
                                    <a:rPr lang="en-US" altLang="zh-CN" sz="1200" b="0" i="1" smtClean="0">
                                      <a:latin typeface="Cambria Math" charset="0"/>
                                    </a:rPr>
                                  </m:ctrlPr>
                                </m:sSubPr>
                                <m:e>
                                  <m:r>
                                    <a:rPr lang="en-US" altLang="zh-CN" sz="1200" b="0" i="1" smtClean="0">
                                      <a:latin typeface="Cambria Math" panose="02040503050406030204" pitchFamily="18" charset="0"/>
                                    </a:rPr>
                                    <m:t>𝑔</m:t>
                                  </m:r>
                                </m:e>
                                <m:sub>
                                  <m:r>
                                    <a:rPr lang="en-US" altLang="zh-CN" sz="1200" b="0" i="1" smtClean="0">
                                      <a:latin typeface="Cambria Math" panose="02040503050406030204" pitchFamily="18" charset="0"/>
                                    </a:rPr>
                                    <m:t>𝑖</m:t>
                                  </m:r>
                                </m:sub>
                              </m:sSub>
                              <m:sSub>
                                <m:sSubPr>
                                  <m:ctrlPr>
                                    <a:rPr lang="en-US" altLang="zh-CN" sz="1200" b="0" i="1" smtClean="0">
                                      <a:latin typeface="Cambria Math" charset="0"/>
                                    </a:rPr>
                                  </m:ctrlPr>
                                </m:sSubPr>
                                <m:e>
                                  <m:r>
                                    <a:rPr lang="en-US" altLang="zh-CN" sz="1200" b="0" i="1" smtClean="0">
                                      <a:latin typeface="Cambria Math" panose="02040503050406030204" pitchFamily="18" charset="0"/>
                                    </a:rPr>
                                    <m:t>𝜇</m:t>
                                  </m:r>
                                </m:e>
                                <m:sub>
                                  <m:r>
                                    <a:rPr lang="en-US" altLang="zh-CN" sz="1200" b="0" i="1" smtClean="0">
                                      <a:latin typeface="Cambria Math" panose="02040503050406030204" pitchFamily="18" charset="0"/>
                                    </a:rPr>
                                    <m:t>𝐵</m:t>
                                  </m:r>
                                </m:sub>
                              </m:sSub>
                              <m:acc>
                                <m:accPr>
                                  <m:chr m:val="̂"/>
                                  <m:ctrlPr>
                                    <a:rPr lang="en-US" altLang="zh-CN" sz="1200" i="1">
                                      <a:latin typeface="Cambria Math" charset="0"/>
                                    </a:rPr>
                                  </m:ctrlPr>
                                </m:accPr>
                                <m:e>
                                  <m:sSub>
                                    <m:sSubPr>
                                      <m:ctrlPr>
                                        <a:rPr lang="en-US" altLang="zh-CN" sz="1200" i="1">
                                          <a:latin typeface="Cambria Math" charset="0"/>
                                        </a:rPr>
                                      </m:ctrlPr>
                                    </m:sSubPr>
                                    <m:e>
                                      <m:acc>
                                        <m:accPr>
                                          <m:chr m:val="⃑"/>
                                          <m:ctrlPr>
                                            <a:rPr lang="en-US" altLang="zh-CN" sz="1200" i="1">
                                              <a:latin typeface="Cambria Math" charset="0"/>
                                            </a:rPr>
                                          </m:ctrlPr>
                                        </m:accPr>
                                        <m:e>
                                          <m:r>
                                            <a:rPr lang="en-US" altLang="zh-CN" sz="1200" i="1">
                                              <a:latin typeface="Cambria Math" panose="02040503050406030204" pitchFamily="18" charset="0"/>
                                            </a:rPr>
                                            <m:t>𝑆</m:t>
                                          </m:r>
                                        </m:e>
                                      </m:acc>
                                    </m:e>
                                    <m:sub>
                                      <m:r>
                                        <a:rPr lang="en-US" altLang="zh-CN" sz="1200" b="0" i="1" smtClean="0">
                                          <a:latin typeface="Cambria Math" panose="02040503050406030204" pitchFamily="18" charset="0"/>
                                        </a:rPr>
                                        <m:t>𝑖</m:t>
                                      </m:r>
                                    </m:sub>
                                  </m:sSub>
                                </m:e>
                              </m:acc>
                              <m:r>
                                <a:rPr lang="en-US" altLang="zh-CN" sz="1200" b="0" i="1" smtClean="0">
                                  <a:latin typeface="Cambria Math" panose="02040503050406030204" pitchFamily="18" charset="0"/>
                                </a:rPr>
                                <m:t>∙</m:t>
                              </m:r>
                              <m:acc>
                                <m:accPr>
                                  <m:chr m:val="⃑"/>
                                  <m:ctrlPr>
                                    <a:rPr lang="en-US" altLang="zh-CN" sz="1200" b="0" i="1" smtClean="0">
                                      <a:latin typeface="Cambria Math" charset="0"/>
                                    </a:rPr>
                                  </m:ctrlPr>
                                </m:accPr>
                                <m:e>
                                  <m:r>
                                    <a:rPr lang="en-US" altLang="zh-CN" sz="1200" b="0" i="1" smtClean="0">
                                      <a:latin typeface="Cambria Math" panose="02040503050406030204" pitchFamily="18" charset="0"/>
                                    </a:rPr>
                                    <m:t>𝐵</m:t>
                                  </m:r>
                                </m:e>
                              </m:acc>
                            </m:e>
                          </m:d>
                        </m:e>
                      </m:nary>
                    </m:oMath>
                  </m:oMathPara>
                </a14:m>
                <a:endParaRPr lang="zh-CN" altLang="en-US" sz="1200" dirty="0"/>
              </a:p>
            </p:txBody>
          </p:sp>
        </mc:Choice>
        <mc:Fallback xmlns="">
          <p:sp>
            <p:nvSpPr>
              <p:cNvPr id="3" name="文本框 2"/>
              <p:cNvSpPr txBox="1">
                <a:spLocks noRot="1" noChangeAspect="1" noMove="1" noResize="1" noEditPoints="1" noAdjustHandles="1" noChangeArrowheads="1" noChangeShapeType="1" noTextEdit="1"/>
              </p:cNvSpPr>
              <p:nvPr/>
            </p:nvSpPr>
            <p:spPr>
              <a:xfrm>
                <a:off x="180276" y="4559826"/>
                <a:ext cx="4148379" cy="519181"/>
              </a:xfrm>
              <a:prstGeom prst="rect">
                <a:avLst/>
              </a:prstGeom>
              <a:blipFill>
                <a:blip r:embed="rId4"/>
                <a:stretch>
                  <a:fillRect/>
                </a:stretch>
              </a:blipFill>
            </p:spPr>
            <p:txBody>
              <a:bodyPr/>
              <a:lstStyle/>
              <a:p>
                <a:r>
                  <a:rPr lang="zh-CN" altLang="en-US">
                    <a:noFill/>
                  </a:rPr>
                  <a:t> </a:t>
                </a:r>
              </a:p>
            </p:txBody>
          </p:sp>
        </mc:Fallback>
      </mc:AlternateContent>
      <p:sp>
        <p:nvSpPr>
          <p:cNvPr id="5" name="文本框 4"/>
          <p:cNvSpPr txBox="1"/>
          <p:nvPr/>
        </p:nvSpPr>
        <p:spPr>
          <a:xfrm>
            <a:off x="0" y="754159"/>
            <a:ext cx="5206875" cy="369332"/>
          </a:xfrm>
          <a:prstGeom prst="rect">
            <a:avLst/>
          </a:prstGeom>
          <a:noFill/>
        </p:spPr>
        <p:txBody>
          <a:bodyPr wrap="none" rtlCol="0">
            <a:spAutoFit/>
          </a:bodyPr>
          <a:lstStyle/>
          <a:p>
            <a:r>
              <a:rPr lang="en-US" altLang="zh-CN" dirty="0"/>
              <a:t>Interface-related </a:t>
            </a:r>
            <a:r>
              <a:rPr lang="en-US" altLang="zh-CN" dirty="0" err="1"/>
              <a:t>Dzyaloshinskii</a:t>
            </a:r>
            <a:r>
              <a:rPr lang="en-US" altLang="zh-CN" dirty="0"/>
              <a:t>–Moriya interaction</a:t>
            </a:r>
            <a:endParaRPr lang="zh-CN" altLang="en-US" dirty="0"/>
          </a:p>
        </p:txBody>
      </p:sp>
      <mc:AlternateContent xmlns:mc="http://schemas.openxmlformats.org/markup-compatibility/2006" xmlns:a14="http://schemas.microsoft.com/office/drawing/2010/main">
        <mc:Choice Requires="a14">
          <p:sp>
            <p:nvSpPr>
              <p:cNvPr id="6" name="文本框 5"/>
              <p:cNvSpPr txBox="1"/>
              <p:nvPr/>
            </p:nvSpPr>
            <p:spPr>
              <a:xfrm>
                <a:off x="143790" y="3512697"/>
                <a:ext cx="1931939" cy="923330"/>
              </a:xfrm>
              <a:prstGeom prst="rect">
                <a:avLst/>
              </a:prstGeom>
              <a:noFill/>
            </p:spPr>
            <p:txBody>
              <a:bodyPr wrap="none" rtlCol="0">
                <a:spAutoFit/>
              </a:bodyPr>
              <a:lstStyle/>
              <a:p>
                <a:r>
                  <a:rPr lang="en-US" altLang="zh-CN" dirty="0"/>
                  <a:t>Green: </a:t>
                </a:r>
                <a14:m>
                  <m:oMath xmlns:m="http://schemas.openxmlformats.org/officeDocument/2006/math">
                    <m:r>
                      <a:rPr lang="en-US" altLang="zh-CN" i="1" dirty="0" smtClean="0">
                        <a:latin typeface="Cambria Math" panose="02040503050406030204" pitchFamily="18" charset="0"/>
                      </a:rPr>
                      <m:t>𝐹𝑒</m:t>
                    </m:r>
                    <m:sSub>
                      <m:sSubPr>
                        <m:ctrlPr>
                          <a:rPr lang="en-US" altLang="zh-CN" i="1" dirty="0" smtClean="0">
                            <a:latin typeface="Cambria Math" charset="0"/>
                          </a:rPr>
                        </m:ctrlPr>
                      </m:sSubPr>
                      <m:e>
                        <m:r>
                          <a:rPr lang="en-US" altLang="zh-CN" i="1" dirty="0" smtClean="0">
                            <a:latin typeface="Cambria Math" panose="02040503050406030204" pitchFamily="18" charset="0"/>
                          </a:rPr>
                          <m:t>𝐻</m:t>
                        </m:r>
                      </m:e>
                      <m:sub>
                        <m:r>
                          <a:rPr lang="en-US" altLang="zh-CN" i="1" dirty="0" smtClean="0">
                            <a:latin typeface="Cambria Math" panose="02040503050406030204" pitchFamily="18" charset="0"/>
                          </a:rPr>
                          <m:t>2</m:t>
                        </m:r>
                      </m:sub>
                    </m:sSub>
                  </m:oMath>
                </a14:m>
                <a:endParaRPr lang="en-US" altLang="zh-CN" dirty="0"/>
              </a:p>
              <a:p>
                <a:r>
                  <a:rPr lang="en-US" altLang="zh-CN" dirty="0"/>
                  <a:t>Red: </a:t>
                </a:r>
                <a14:m>
                  <m:oMath xmlns:m="http://schemas.openxmlformats.org/officeDocument/2006/math">
                    <m:r>
                      <a:rPr lang="en-US" altLang="zh-CN" b="0" i="1" smtClean="0">
                        <a:latin typeface="Cambria Math" panose="02040503050406030204" pitchFamily="18" charset="0"/>
                      </a:rPr>
                      <m:t>𝐹𝑒</m:t>
                    </m:r>
                  </m:oMath>
                </a14:m>
                <a:endParaRPr lang="en-US" altLang="zh-CN" dirty="0"/>
              </a:p>
              <a:p>
                <a:r>
                  <a:rPr lang="en-US" altLang="zh-CN" dirty="0"/>
                  <a:t>Substrate: Pt(111)</a:t>
                </a:r>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143790" y="3512697"/>
                <a:ext cx="1931939" cy="923330"/>
              </a:xfrm>
              <a:prstGeom prst="rect">
                <a:avLst/>
              </a:prstGeom>
              <a:blipFill>
                <a:blip r:embed="rId5"/>
                <a:stretch>
                  <a:fillRect l="-2839" t="-3289" b="-9211"/>
                </a:stretch>
              </a:blipFill>
            </p:spPr>
            <p:txBody>
              <a:bodyPr/>
              <a:lstStyle/>
              <a:p>
                <a:r>
                  <a:rPr lang="zh-CN" altLang="en-US">
                    <a:noFill/>
                  </a:rPr>
                  <a:t> </a:t>
                </a:r>
              </a:p>
            </p:txBody>
          </p:sp>
        </mc:Fallback>
      </mc:AlternateContent>
      <p:pic>
        <p:nvPicPr>
          <p:cNvPr id="14" name="图片 13"/>
          <p:cNvPicPr>
            <a:picLocks noChangeAspect="1"/>
          </p:cNvPicPr>
          <p:nvPr/>
        </p:nvPicPr>
        <p:blipFill>
          <a:blip r:embed="rId6">
            <a:clrChange>
              <a:clrFrom>
                <a:srgbClr val="FFFFFF"/>
              </a:clrFrom>
              <a:clrTo>
                <a:srgbClr val="FFFFFF">
                  <a:alpha val="0"/>
                </a:srgbClr>
              </a:clrTo>
            </a:clrChange>
          </a:blip>
          <a:stretch>
            <a:fillRect/>
          </a:stretch>
        </p:blipFill>
        <p:spPr>
          <a:xfrm>
            <a:off x="4434470" y="1818408"/>
            <a:ext cx="4709530" cy="4485870"/>
          </a:xfrm>
          <a:prstGeom prst="rect">
            <a:avLst/>
          </a:prstGeom>
          <a:ln>
            <a:solidFill>
              <a:srgbClr val="C00000"/>
            </a:solidFill>
          </a:ln>
        </p:spPr>
      </p:pic>
      <p:sp>
        <p:nvSpPr>
          <p:cNvPr id="15" name="文本框 14"/>
          <p:cNvSpPr txBox="1"/>
          <p:nvPr/>
        </p:nvSpPr>
        <p:spPr>
          <a:xfrm>
            <a:off x="4434470" y="1138691"/>
            <a:ext cx="1978427" cy="369332"/>
          </a:xfrm>
          <a:prstGeom prst="rect">
            <a:avLst/>
          </a:prstGeom>
          <a:noFill/>
        </p:spPr>
        <p:txBody>
          <a:bodyPr wrap="none" rtlCol="0">
            <a:spAutoFit/>
          </a:bodyPr>
          <a:lstStyle/>
          <a:p>
            <a:r>
              <a:rPr lang="en-US" altLang="zh-CN" dirty="0"/>
              <a:t>Kondo resonance</a:t>
            </a:r>
            <a:endParaRPr lang="zh-CN" altLang="en-US" dirty="0"/>
          </a:p>
        </p:txBody>
      </p:sp>
      <p:cxnSp>
        <p:nvCxnSpPr>
          <p:cNvPr id="16" name="直接箭头连接符 15"/>
          <p:cNvCxnSpPr>
            <a:cxnSpLocks/>
          </p:cNvCxnSpPr>
          <p:nvPr/>
        </p:nvCxnSpPr>
        <p:spPr>
          <a:xfrm>
            <a:off x="5206875" y="1600200"/>
            <a:ext cx="0" cy="5034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cxnSpLocks/>
          </p:cNvCxnSpPr>
          <p:nvPr/>
        </p:nvCxnSpPr>
        <p:spPr>
          <a:xfrm flipV="1">
            <a:off x="3865418" y="3977525"/>
            <a:ext cx="1357626" cy="14477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33989" y="5240635"/>
            <a:ext cx="3227165" cy="369332"/>
          </a:xfrm>
          <a:prstGeom prst="rect">
            <a:avLst/>
          </a:prstGeom>
          <a:noFill/>
        </p:spPr>
        <p:txBody>
          <a:bodyPr wrap="none" rtlCol="0">
            <a:spAutoFit/>
          </a:bodyPr>
          <a:lstStyle/>
          <a:p>
            <a:r>
              <a:rPr lang="en-US" altLang="zh-CN" dirty="0"/>
              <a:t>Excitations to first excited state</a:t>
            </a:r>
            <a:endParaRPr lang="zh-CN" altLang="en-US" dirty="0"/>
          </a:p>
        </p:txBody>
      </p:sp>
      <mc:AlternateContent xmlns:mc="http://schemas.openxmlformats.org/markup-compatibility/2006" xmlns:a14="http://schemas.microsoft.com/office/drawing/2010/main">
        <mc:Choice Requires="a14">
          <p:sp>
            <p:nvSpPr>
              <p:cNvPr id="20" name="文本框 19"/>
              <p:cNvSpPr txBox="1"/>
              <p:nvPr/>
            </p:nvSpPr>
            <p:spPr>
              <a:xfrm>
                <a:off x="2612267" y="3574597"/>
                <a:ext cx="1524456" cy="923330"/>
              </a:xfrm>
              <a:prstGeom prst="rect">
                <a:avLst/>
              </a:prstGeom>
              <a:noFill/>
            </p:spPr>
            <p:txBody>
              <a:bodyPr wrap="none" rtlCol="0">
                <a:spAutoFit/>
              </a:bodyPr>
              <a:lstStyle/>
              <a:p>
                <a:r>
                  <a:rPr lang="en-US" altLang="zh-CN" dirty="0"/>
                  <a:t>UHV</a:t>
                </a:r>
              </a:p>
              <a:p>
                <a:pPr/>
                <a14:m>
                  <m:oMathPara xmlns:m="http://schemas.openxmlformats.org/officeDocument/2006/math">
                    <m:oMathParaPr>
                      <m:jc m:val="left"/>
                    </m:oMathParaPr>
                    <m:oMath xmlns:m="http://schemas.openxmlformats.org/officeDocument/2006/math">
                      <m:r>
                        <a:rPr lang="en-US" altLang="zh-CN" i="1" dirty="0" smtClean="0">
                          <a:latin typeface="Cambria Math" panose="02040503050406030204" pitchFamily="18" charset="0"/>
                        </a:rPr>
                        <m:t>0.3 </m:t>
                      </m:r>
                      <m:r>
                        <a:rPr lang="en-US" altLang="zh-CN" i="1" dirty="0" smtClean="0">
                          <a:latin typeface="Cambria Math" panose="02040503050406030204" pitchFamily="18" charset="0"/>
                        </a:rPr>
                        <m:t>𝐾</m:t>
                      </m:r>
                    </m:oMath>
                  </m:oMathPara>
                </a14:m>
                <a:endParaRPr lang="en-US" altLang="zh-CN" dirty="0"/>
              </a:p>
              <a:p>
                <a14:m>
                  <m:oMath xmlns:m="http://schemas.openxmlformats.org/officeDocument/2006/math">
                    <m:sSub>
                      <m:sSubPr>
                        <m:ctrlPr>
                          <a:rPr lang="en-US" altLang="zh-CN" b="0" i="1" dirty="0" smtClean="0">
                            <a:latin typeface="Cambria Math" charset="0"/>
                          </a:rPr>
                        </m:ctrlPr>
                      </m:sSubPr>
                      <m:e>
                        <m:r>
                          <a:rPr lang="en-US" altLang="zh-CN" i="1" dirty="0" smtClean="0">
                            <a:latin typeface="Cambria Math" panose="02040503050406030204" pitchFamily="18" charset="0"/>
                          </a:rPr>
                          <m:t>𝐵</m:t>
                        </m:r>
                      </m:e>
                      <m:sub>
                        <m:r>
                          <a:rPr lang="en-US" altLang="zh-CN" i="1" dirty="0" smtClean="0">
                            <a:latin typeface="Cambria Math" panose="02040503050406030204" pitchFamily="18" charset="0"/>
                          </a:rPr>
                          <m:t>𝑧</m:t>
                        </m:r>
                      </m:sub>
                    </m:sSub>
                  </m:oMath>
                </a14:m>
                <a:r>
                  <a:rPr lang="en-US" altLang="zh-CN" dirty="0"/>
                  <a:t> up to </a:t>
                </a:r>
                <a14:m>
                  <m:oMath xmlns:m="http://schemas.openxmlformats.org/officeDocument/2006/math">
                    <m:r>
                      <a:rPr lang="en-US" altLang="zh-CN" i="1" dirty="0" smtClean="0">
                        <a:latin typeface="Cambria Math" panose="02040503050406030204" pitchFamily="18" charset="0"/>
                      </a:rPr>
                      <m:t>12 </m:t>
                    </m:r>
                    <m:r>
                      <a:rPr lang="en-US" altLang="zh-CN" i="1" dirty="0" smtClean="0">
                        <a:latin typeface="Cambria Math" panose="02040503050406030204" pitchFamily="18" charset="0"/>
                      </a:rPr>
                      <m:t>𝑇</m:t>
                    </m:r>
                  </m:oMath>
                </a14:m>
                <a:endParaRPr lang="en-US" altLang="zh-CN" dirty="0"/>
              </a:p>
            </p:txBody>
          </p:sp>
        </mc:Choice>
        <mc:Fallback xmlns="">
          <p:sp>
            <p:nvSpPr>
              <p:cNvPr id="20" name="文本框 19"/>
              <p:cNvSpPr txBox="1">
                <a:spLocks noRot="1" noChangeAspect="1" noMove="1" noResize="1" noEditPoints="1" noAdjustHandles="1" noChangeArrowheads="1" noChangeShapeType="1" noTextEdit="1"/>
              </p:cNvSpPr>
              <p:nvPr/>
            </p:nvSpPr>
            <p:spPr>
              <a:xfrm>
                <a:off x="2612267" y="3574597"/>
                <a:ext cx="1524456" cy="923330"/>
              </a:xfrm>
              <a:prstGeom prst="rect">
                <a:avLst/>
              </a:prstGeom>
              <a:blipFill>
                <a:blip r:embed="rId7"/>
                <a:stretch>
                  <a:fillRect l="-3600" t="-3289" b="-9211"/>
                </a:stretch>
              </a:blipFill>
            </p:spPr>
            <p:txBody>
              <a:bodyPr/>
              <a:lstStyle/>
              <a:p>
                <a:r>
                  <a:rPr lang="zh-CN" altLang="en-US">
                    <a:noFill/>
                  </a:rPr>
                  <a:t> </a:t>
                </a:r>
              </a:p>
            </p:txBody>
          </p:sp>
        </mc:Fallback>
      </mc:AlternateContent>
      <p:pic>
        <p:nvPicPr>
          <p:cNvPr id="19" name="图片 18"/>
          <p:cNvPicPr>
            <a:picLocks noChangeAspect="1"/>
          </p:cNvPicPr>
          <p:nvPr/>
        </p:nvPicPr>
        <p:blipFill>
          <a:blip r:embed="rId8"/>
          <a:stretch>
            <a:fillRect/>
          </a:stretch>
        </p:blipFill>
        <p:spPr>
          <a:xfrm>
            <a:off x="0" y="0"/>
            <a:ext cx="9144000" cy="685799"/>
          </a:xfrm>
          <a:prstGeom prst="rect">
            <a:avLst/>
          </a:prstGeom>
        </p:spPr>
      </p:pic>
      <p:sp>
        <p:nvSpPr>
          <p:cNvPr id="4" name="文本框 3">
            <a:extLst>
              <a:ext uri="{FF2B5EF4-FFF2-40B4-BE49-F238E27FC236}">
                <a16:creationId xmlns="" xmlns:a16="http://schemas.microsoft.com/office/drawing/2014/main" id="{E8BB5D40-2EC3-4225-B519-54AA9DB0A8FC}"/>
              </a:ext>
            </a:extLst>
          </p:cNvPr>
          <p:cNvSpPr txBox="1"/>
          <p:nvPr/>
        </p:nvSpPr>
        <p:spPr>
          <a:xfrm>
            <a:off x="143789" y="6276109"/>
            <a:ext cx="7233754" cy="523220"/>
          </a:xfrm>
          <a:prstGeom prst="rect">
            <a:avLst/>
          </a:prstGeom>
          <a:noFill/>
        </p:spPr>
        <p:txBody>
          <a:bodyPr wrap="square" rtlCol="0">
            <a:spAutoFit/>
          </a:bodyPr>
          <a:lstStyle/>
          <a:p>
            <a:r>
              <a:rPr lang="en-US" altLang="zh-CN" sz="1400" dirty="0"/>
              <a:t>Wiebe J, </a:t>
            </a:r>
            <a:r>
              <a:rPr lang="en-US" altLang="zh-CN" sz="1400" dirty="0" err="1"/>
              <a:t>Khajetoorians</a:t>
            </a:r>
            <a:r>
              <a:rPr lang="en-US" altLang="zh-CN" sz="1400" dirty="0"/>
              <a:t> A </a:t>
            </a:r>
            <a:r>
              <a:rPr lang="en-US" altLang="zh-CN" sz="1400" dirty="0" err="1"/>
              <a:t>A</a:t>
            </a:r>
            <a:r>
              <a:rPr lang="en-US" altLang="zh-CN" sz="1400" dirty="0"/>
              <a:t>, </a:t>
            </a:r>
            <a:r>
              <a:rPr lang="en-US" altLang="zh-CN" sz="1400" dirty="0" err="1"/>
              <a:t>Steinbrecher</a:t>
            </a:r>
            <a:r>
              <a:rPr lang="en-US" altLang="zh-CN" sz="1400" dirty="0"/>
              <a:t> M, et al. Tailoring the chiral magnetic interaction between two individual atoms[J]. Nature Communications, 2016, 7:10620.</a:t>
            </a:r>
            <a:endParaRPr lang="zh-CN" altLang="en-US" sz="1400" dirty="0"/>
          </a:p>
        </p:txBody>
      </p:sp>
    </p:spTree>
    <p:extLst>
      <p:ext uri="{BB962C8B-B14F-4D97-AF65-F5344CB8AC3E}">
        <p14:creationId xmlns:p14="http://schemas.microsoft.com/office/powerpoint/2010/main" val="1810435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clrChange>
              <a:clrFrom>
                <a:srgbClr val="FFFFFF"/>
              </a:clrFrom>
              <a:clrTo>
                <a:srgbClr val="FFFFFF">
                  <a:alpha val="0"/>
                </a:srgbClr>
              </a:clrTo>
            </a:clrChange>
          </a:blip>
          <a:stretch>
            <a:fillRect/>
          </a:stretch>
        </p:blipFill>
        <p:spPr>
          <a:xfrm>
            <a:off x="51010" y="834611"/>
            <a:ext cx="4082968" cy="4977246"/>
          </a:xfrm>
          <a:prstGeom prst="rect">
            <a:avLst/>
          </a:prstGeom>
          <a:ln>
            <a:solidFill>
              <a:srgbClr val="C00000"/>
            </a:solidFill>
          </a:ln>
        </p:spPr>
      </p:pic>
      <mc:AlternateContent xmlns:mc="http://schemas.openxmlformats.org/markup-compatibility/2006" xmlns:a14="http://schemas.microsoft.com/office/drawing/2010/main">
        <mc:Choice Requires="a14">
          <p:sp>
            <p:nvSpPr>
              <p:cNvPr id="3" name="文本框 2"/>
              <p:cNvSpPr txBox="1"/>
              <p:nvPr/>
            </p:nvSpPr>
            <p:spPr>
              <a:xfrm>
                <a:off x="1344839" y="5811857"/>
                <a:ext cx="6461512" cy="7788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charset="0"/>
                            </a:rPr>
                          </m:ctrlPr>
                        </m:accPr>
                        <m:e>
                          <m:r>
                            <a:rPr lang="en-US" altLang="zh-CN" b="0" i="1" smtClean="0">
                              <a:latin typeface="Cambria Math" panose="02040503050406030204" pitchFamily="18" charset="0"/>
                            </a:rPr>
                            <m:t>𝐻</m:t>
                          </m:r>
                        </m:e>
                      </m:acc>
                      <m:r>
                        <a:rPr lang="en-US" altLang="zh-CN" b="0" i="1" smtClean="0">
                          <a:latin typeface="Cambria Math" panose="02040503050406030204" pitchFamily="18" charset="0"/>
                        </a:rPr>
                        <m:t>=−</m:t>
                      </m:r>
                      <m:r>
                        <a:rPr lang="en-US" altLang="zh-CN" b="0" i="1" smtClean="0">
                          <a:latin typeface="Cambria Math" panose="02040503050406030204" pitchFamily="18" charset="0"/>
                        </a:rPr>
                        <m:t>𝐽</m:t>
                      </m:r>
                      <m:d>
                        <m:dPr>
                          <m:ctrlPr>
                            <a:rPr lang="en-US" altLang="zh-CN" b="0" i="1" smtClean="0">
                              <a:latin typeface="Cambria Math" charset="0"/>
                            </a:rPr>
                          </m:ctrlPr>
                        </m:dPr>
                        <m:e>
                          <m:acc>
                            <m:accPr>
                              <m:chr m:val="̂"/>
                              <m:ctrlPr>
                                <a:rPr lang="en-US" altLang="zh-CN" i="1">
                                  <a:latin typeface="Cambria Math" charset="0"/>
                                </a:rPr>
                              </m:ctrlPr>
                            </m:accPr>
                            <m:e>
                              <m:sSub>
                                <m:sSubPr>
                                  <m:ctrlPr>
                                    <a:rPr lang="en-US" altLang="zh-CN" i="1">
                                      <a:latin typeface="Cambria Math" charset="0"/>
                                    </a:rPr>
                                  </m:ctrlPr>
                                </m:sSubPr>
                                <m:e>
                                  <m:acc>
                                    <m:accPr>
                                      <m:chr m:val="⃑"/>
                                      <m:ctrlPr>
                                        <a:rPr lang="en-US" altLang="zh-CN" i="1">
                                          <a:latin typeface="Cambria Math" charset="0"/>
                                        </a:rPr>
                                      </m:ctrlPr>
                                    </m:accPr>
                                    <m:e>
                                      <m:r>
                                        <a:rPr lang="en-US" altLang="zh-CN" i="1">
                                          <a:latin typeface="Cambria Math" panose="02040503050406030204" pitchFamily="18" charset="0"/>
                                        </a:rPr>
                                        <m:t>𝑆</m:t>
                                      </m:r>
                                    </m:e>
                                  </m:acc>
                                </m:e>
                                <m:sub>
                                  <m:r>
                                    <a:rPr lang="en-US" altLang="zh-CN" b="0" i="1" smtClean="0">
                                      <a:latin typeface="Cambria Math" panose="02040503050406030204" pitchFamily="18" charset="0"/>
                                    </a:rPr>
                                    <m:t>1</m:t>
                                  </m:r>
                                </m:sub>
                              </m:sSub>
                            </m:e>
                          </m:acc>
                          <m:r>
                            <a:rPr lang="en-US" altLang="zh-CN" b="0" i="1" smtClean="0">
                              <a:latin typeface="Cambria Math" panose="02040503050406030204" pitchFamily="18" charset="0"/>
                            </a:rPr>
                            <m:t>∙</m:t>
                          </m:r>
                          <m:acc>
                            <m:accPr>
                              <m:chr m:val="̂"/>
                              <m:ctrlPr>
                                <a:rPr lang="en-US" altLang="zh-CN" b="0" i="1" smtClean="0">
                                  <a:latin typeface="Cambria Math" charset="0"/>
                                </a:rPr>
                              </m:ctrlPr>
                            </m:accPr>
                            <m:e>
                              <m:sSub>
                                <m:sSubPr>
                                  <m:ctrlPr>
                                    <a:rPr lang="en-US" altLang="zh-CN" b="0" i="1" smtClean="0">
                                      <a:latin typeface="Cambria Math" charset="0"/>
                                    </a:rPr>
                                  </m:ctrlPr>
                                </m:sSubPr>
                                <m:e>
                                  <m:acc>
                                    <m:accPr>
                                      <m:chr m:val="⃑"/>
                                      <m:ctrlPr>
                                        <a:rPr lang="en-US" altLang="zh-CN" b="0" i="1" smtClean="0">
                                          <a:latin typeface="Cambria Math" charset="0"/>
                                        </a:rPr>
                                      </m:ctrlPr>
                                    </m:accPr>
                                    <m:e>
                                      <m:r>
                                        <a:rPr lang="en-US" altLang="zh-CN" b="0" i="1" smtClean="0">
                                          <a:latin typeface="Cambria Math" panose="02040503050406030204" pitchFamily="18" charset="0"/>
                                        </a:rPr>
                                        <m:t>𝑆</m:t>
                                      </m:r>
                                    </m:e>
                                  </m:acc>
                                </m:e>
                                <m:sub>
                                  <m:r>
                                    <a:rPr lang="en-US" altLang="zh-CN" b="0" i="1" smtClean="0">
                                      <a:latin typeface="Cambria Math" panose="02040503050406030204" pitchFamily="18" charset="0"/>
                                    </a:rPr>
                                    <m:t>2</m:t>
                                  </m:r>
                                </m:sub>
                              </m:sSub>
                            </m:e>
                          </m:acc>
                        </m:e>
                      </m:d>
                      <m:r>
                        <a:rPr lang="en-US" altLang="zh-CN" b="0" i="1" smtClean="0">
                          <a:latin typeface="Cambria Math" panose="02040503050406030204" pitchFamily="18" charset="0"/>
                        </a:rPr>
                        <m:t>−</m:t>
                      </m:r>
                      <m:acc>
                        <m:accPr>
                          <m:chr m:val="⃑"/>
                          <m:ctrlPr>
                            <a:rPr lang="en-US" altLang="zh-CN" b="0" i="1" smtClean="0">
                              <a:latin typeface="Cambria Math" charset="0"/>
                            </a:rPr>
                          </m:ctrlPr>
                        </m:accPr>
                        <m:e>
                          <m:r>
                            <a:rPr lang="en-US" altLang="zh-CN" b="0" i="1" smtClean="0">
                              <a:latin typeface="Cambria Math" panose="02040503050406030204" pitchFamily="18" charset="0"/>
                            </a:rPr>
                            <m:t>𝐷</m:t>
                          </m:r>
                        </m:e>
                      </m:acc>
                      <m:r>
                        <a:rPr lang="en-US" altLang="zh-CN" b="0" i="1" smtClean="0">
                          <a:latin typeface="Cambria Math" panose="02040503050406030204" pitchFamily="18" charset="0"/>
                        </a:rPr>
                        <m:t>∙</m:t>
                      </m:r>
                      <m:d>
                        <m:dPr>
                          <m:ctrlPr>
                            <a:rPr lang="en-US" altLang="zh-CN" b="0" i="1" smtClean="0">
                              <a:latin typeface="Cambria Math" charset="0"/>
                            </a:rPr>
                          </m:ctrlPr>
                        </m:dPr>
                        <m:e>
                          <m:acc>
                            <m:accPr>
                              <m:chr m:val="̂"/>
                              <m:ctrlPr>
                                <a:rPr lang="en-US" altLang="zh-CN" i="1">
                                  <a:latin typeface="Cambria Math" charset="0"/>
                                </a:rPr>
                              </m:ctrlPr>
                            </m:accPr>
                            <m:e>
                              <m:sSub>
                                <m:sSubPr>
                                  <m:ctrlPr>
                                    <a:rPr lang="en-US" altLang="zh-CN" i="1">
                                      <a:latin typeface="Cambria Math" charset="0"/>
                                    </a:rPr>
                                  </m:ctrlPr>
                                </m:sSubPr>
                                <m:e>
                                  <m:acc>
                                    <m:accPr>
                                      <m:chr m:val="⃑"/>
                                      <m:ctrlPr>
                                        <a:rPr lang="en-US" altLang="zh-CN" i="1">
                                          <a:latin typeface="Cambria Math" charset="0"/>
                                        </a:rPr>
                                      </m:ctrlPr>
                                    </m:accPr>
                                    <m:e>
                                      <m:r>
                                        <a:rPr lang="en-US" altLang="zh-CN" i="1">
                                          <a:latin typeface="Cambria Math" panose="02040503050406030204" pitchFamily="18" charset="0"/>
                                        </a:rPr>
                                        <m:t>𝑆</m:t>
                                      </m:r>
                                    </m:e>
                                  </m:acc>
                                </m:e>
                                <m:sub>
                                  <m:r>
                                    <a:rPr lang="en-US" altLang="zh-CN" i="1">
                                      <a:latin typeface="Cambria Math" panose="02040503050406030204" pitchFamily="18" charset="0"/>
                                    </a:rPr>
                                    <m:t>1</m:t>
                                  </m:r>
                                </m:sub>
                              </m:sSub>
                            </m:e>
                          </m:acc>
                          <m:r>
                            <a:rPr lang="en-US" altLang="zh-CN" b="0" i="1" smtClean="0">
                              <a:latin typeface="Cambria Math" panose="02040503050406030204" pitchFamily="18" charset="0"/>
                            </a:rPr>
                            <m:t>×</m:t>
                          </m:r>
                          <m:acc>
                            <m:accPr>
                              <m:chr m:val="̂"/>
                              <m:ctrlPr>
                                <a:rPr lang="en-US" altLang="zh-CN" i="1">
                                  <a:latin typeface="Cambria Math" charset="0"/>
                                </a:rPr>
                              </m:ctrlPr>
                            </m:accPr>
                            <m:e>
                              <m:sSub>
                                <m:sSubPr>
                                  <m:ctrlPr>
                                    <a:rPr lang="en-US" altLang="zh-CN" i="1">
                                      <a:latin typeface="Cambria Math" charset="0"/>
                                    </a:rPr>
                                  </m:ctrlPr>
                                </m:sSubPr>
                                <m:e>
                                  <m:acc>
                                    <m:accPr>
                                      <m:chr m:val="⃑"/>
                                      <m:ctrlPr>
                                        <a:rPr lang="en-US" altLang="zh-CN" i="1">
                                          <a:latin typeface="Cambria Math" charset="0"/>
                                        </a:rPr>
                                      </m:ctrlPr>
                                    </m:accPr>
                                    <m:e>
                                      <m:r>
                                        <a:rPr lang="en-US" altLang="zh-CN" i="1">
                                          <a:latin typeface="Cambria Math" panose="02040503050406030204" pitchFamily="18" charset="0"/>
                                        </a:rPr>
                                        <m:t>𝑆</m:t>
                                      </m:r>
                                    </m:e>
                                  </m:acc>
                                </m:e>
                                <m:sub>
                                  <m:r>
                                    <a:rPr lang="en-US" altLang="zh-CN" i="1">
                                      <a:latin typeface="Cambria Math" panose="02040503050406030204" pitchFamily="18" charset="0"/>
                                    </a:rPr>
                                    <m:t>2</m:t>
                                  </m:r>
                                </m:sub>
                              </m:sSub>
                            </m:e>
                          </m:acc>
                        </m:e>
                      </m:d>
                      <m:r>
                        <a:rPr lang="en-US" altLang="zh-CN" b="0" i="1" smtClean="0">
                          <a:latin typeface="Cambria Math" panose="02040503050406030204" pitchFamily="18" charset="0"/>
                        </a:rPr>
                        <m:t>+</m:t>
                      </m:r>
                      <m:nary>
                        <m:naryPr>
                          <m:chr m:val="∑"/>
                          <m:ctrlPr>
                            <a:rPr lang="en-US" altLang="zh-CN" b="0" i="1" smtClean="0">
                              <a:latin typeface="Cambria Math"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2</m:t>
                          </m:r>
                        </m:sup>
                        <m:e>
                          <m:d>
                            <m:dPr>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𝑖</m:t>
                                  </m:r>
                                </m:sub>
                              </m:sSub>
                              <m:sSup>
                                <m:sSupPr>
                                  <m:ctrlPr>
                                    <a:rPr lang="en-US" altLang="zh-CN" b="0" i="1" smtClean="0">
                                      <a:latin typeface="Cambria Math" charset="0"/>
                                    </a:rPr>
                                  </m:ctrlPr>
                                </m:sSupPr>
                                <m:e>
                                  <m:d>
                                    <m:dPr>
                                      <m:ctrlPr>
                                        <a:rPr lang="en-US" altLang="zh-CN" b="0" i="1" smtClean="0">
                                          <a:latin typeface="Cambria Math" charset="0"/>
                                        </a:rPr>
                                      </m:ctrlPr>
                                    </m:dPr>
                                    <m:e>
                                      <m:acc>
                                        <m:accPr>
                                          <m:chr m:val="̂"/>
                                          <m:ctrlPr>
                                            <a:rPr lang="en-US" altLang="zh-CN" i="1">
                                              <a:latin typeface="Cambria Math" charset="0"/>
                                            </a:rPr>
                                          </m:ctrlPr>
                                        </m:accPr>
                                        <m:e>
                                          <m:sSub>
                                            <m:sSubPr>
                                              <m:ctrlPr>
                                                <a:rPr lang="en-US" altLang="zh-CN" i="1">
                                                  <a:latin typeface="Cambria Math" charset="0"/>
                                                </a:rPr>
                                              </m:ctrlPr>
                                            </m:sSubPr>
                                            <m:e>
                                              <m:acc>
                                                <m:accPr>
                                                  <m:chr m:val="⃑"/>
                                                  <m:ctrlPr>
                                                    <a:rPr lang="en-US" altLang="zh-CN" i="1">
                                                      <a:latin typeface="Cambria Math" charset="0"/>
                                                    </a:rPr>
                                                  </m:ctrlPr>
                                                </m:accPr>
                                                <m:e>
                                                  <m:r>
                                                    <a:rPr lang="en-US" altLang="zh-CN" i="1">
                                                      <a:latin typeface="Cambria Math" panose="02040503050406030204" pitchFamily="18" charset="0"/>
                                                    </a:rPr>
                                                    <m:t>𝑆</m:t>
                                                  </m:r>
                                                </m:e>
                                              </m:acc>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sub>
                                          </m:sSub>
                                        </m:e>
                                      </m:acc>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b>
                                <m:sSubPr>
                                  <m:ctrlPr>
                                    <a:rPr lang="en-US" altLang="zh-CN" b="0" i="1" smtClean="0">
                                      <a:latin typeface="Cambria Math"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𝑖</m:t>
                                  </m:r>
                                </m:sub>
                              </m:sSub>
                              <m:sSub>
                                <m:sSubPr>
                                  <m:ctrlPr>
                                    <a:rPr lang="en-US" altLang="zh-CN" b="0" i="1" smtClean="0">
                                      <a:latin typeface="Cambria Math" charset="0"/>
                                    </a:rPr>
                                  </m:ctrlPr>
                                </m:sSubPr>
                                <m:e>
                                  <m:r>
                                    <a:rPr lang="en-US" altLang="zh-CN" b="0" i="1" smtClean="0">
                                      <a:latin typeface="Cambria Math" panose="02040503050406030204" pitchFamily="18" charset="0"/>
                                    </a:rPr>
                                    <m:t>𝜇</m:t>
                                  </m:r>
                                </m:e>
                                <m:sub>
                                  <m:r>
                                    <a:rPr lang="en-US" altLang="zh-CN" b="0" i="1" smtClean="0">
                                      <a:latin typeface="Cambria Math" panose="02040503050406030204" pitchFamily="18" charset="0"/>
                                    </a:rPr>
                                    <m:t>𝐵</m:t>
                                  </m:r>
                                </m:sub>
                              </m:sSub>
                              <m:acc>
                                <m:accPr>
                                  <m:chr m:val="̂"/>
                                  <m:ctrlPr>
                                    <a:rPr lang="en-US" altLang="zh-CN" i="1">
                                      <a:latin typeface="Cambria Math" charset="0"/>
                                    </a:rPr>
                                  </m:ctrlPr>
                                </m:accPr>
                                <m:e>
                                  <m:sSub>
                                    <m:sSubPr>
                                      <m:ctrlPr>
                                        <a:rPr lang="en-US" altLang="zh-CN" i="1">
                                          <a:latin typeface="Cambria Math" charset="0"/>
                                        </a:rPr>
                                      </m:ctrlPr>
                                    </m:sSubPr>
                                    <m:e>
                                      <m:acc>
                                        <m:accPr>
                                          <m:chr m:val="⃑"/>
                                          <m:ctrlPr>
                                            <a:rPr lang="en-US" altLang="zh-CN" i="1">
                                              <a:latin typeface="Cambria Math" charset="0"/>
                                            </a:rPr>
                                          </m:ctrlPr>
                                        </m:accPr>
                                        <m:e>
                                          <m:r>
                                            <a:rPr lang="en-US" altLang="zh-CN" i="1">
                                              <a:latin typeface="Cambria Math" panose="02040503050406030204" pitchFamily="18" charset="0"/>
                                            </a:rPr>
                                            <m:t>𝑆</m:t>
                                          </m:r>
                                        </m:e>
                                      </m:acc>
                                    </m:e>
                                    <m:sub>
                                      <m:r>
                                        <a:rPr lang="en-US" altLang="zh-CN" b="0" i="1" smtClean="0">
                                          <a:latin typeface="Cambria Math" panose="02040503050406030204" pitchFamily="18" charset="0"/>
                                        </a:rPr>
                                        <m:t>𝑖</m:t>
                                      </m:r>
                                    </m:sub>
                                  </m:sSub>
                                </m:e>
                              </m:acc>
                              <m:r>
                                <a:rPr lang="en-US" altLang="zh-CN" b="0" i="1" smtClean="0">
                                  <a:latin typeface="Cambria Math" panose="02040503050406030204" pitchFamily="18" charset="0"/>
                                </a:rPr>
                                <m:t>∙</m:t>
                              </m:r>
                              <m:acc>
                                <m:accPr>
                                  <m:chr m:val="⃑"/>
                                  <m:ctrlPr>
                                    <a:rPr lang="en-US" altLang="zh-CN" b="0" i="1" smtClean="0">
                                      <a:latin typeface="Cambria Math" charset="0"/>
                                    </a:rPr>
                                  </m:ctrlPr>
                                </m:accPr>
                                <m:e>
                                  <m:r>
                                    <a:rPr lang="en-US" altLang="zh-CN" b="0" i="1" smtClean="0">
                                      <a:latin typeface="Cambria Math" panose="02040503050406030204" pitchFamily="18" charset="0"/>
                                    </a:rPr>
                                    <m:t>𝐵</m:t>
                                  </m:r>
                                </m:e>
                              </m:acc>
                            </m:e>
                          </m:d>
                        </m:e>
                      </m:nary>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1344839" y="5811857"/>
                <a:ext cx="6461512" cy="778803"/>
              </a:xfrm>
              <a:prstGeom prst="rect">
                <a:avLst/>
              </a:prstGeom>
              <a:blipFill>
                <a:blip r:embed="rId7"/>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8">
            <a:clrChange>
              <a:clrFrom>
                <a:srgbClr val="FFFFFF"/>
              </a:clrFrom>
              <a:clrTo>
                <a:srgbClr val="FFFFFF">
                  <a:alpha val="0"/>
                </a:srgbClr>
              </a:clrTo>
            </a:clrChange>
          </a:blip>
          <a:stretch>
            <a:fillRect/>
          </a:stretch>
        </p:blipFill>
        <p:spPr>
          <a:xfrm>
            <a:off x="4133978" y="834611"/>
            <a:ext cx="5010022" cy="4977246"/>
          </a:xfrm>
          <a:prstGeom prst="rect">
            <a:avLst/>
          </a:prstGeom>
          <a:ln>
            <a:solidFill>
              <a:srgbClr val="C00000"/>
            </a:solidFill>
          </a:ln>
        </p:spPr>
      </p:pic>
      <p:pic>
        <p:nvPicPr>
          <p:cNvPr id="6" name="图片 5"/>
          <p:cNvPicPr>
            <a:picLocks noChangeAspect="1"/>
          </p:cNvPicPr>
          <p:nvPr/>
        </p:nvPicPr>
        <p:blipFill>
          <a:blip r:embed="rId9"/>
          <a:stretch>
            <a:fillRect/>
          </a:stretch>
        </p:blipFill>
        <p:spPr>
          <a:xfrm>
            <a:off x="0" y="0"/>
            <a:ext cx="9144000" cy="685799"/>
          </a:xfrm>
          <a:prstGeom prst="rect">
            <a:avLst/>
          </a:prstGeom>
        </p:spPr>
      </p:pic>
    </p:spTree>
    <p:extLst>
      <p:ext uri="{BB962C8B-B14F-4D97-AF65-F5344CB8AC3E}">
        <p14:creationId xmlns:p14="http://schemas.microsoft.com/office/powerpoint/2010/main" val="46100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ea typeface="宋体" panose="02010600030101010101" pitchFamily="2" charset="-122"/>
                <a:cs typeface="+mn-cs"/>
              </a:rPr>
              <a:t>-</a:t>
            </a:r>
            <a:fld id="{6841D206-A28B-4059-8070-26727C82CC4E}" type="slidenum">
              <a:rPr kumimoji="0" lang="zh-CN" altLang="en-US" sz="1200" b="0" i="0" u="none" strike="noStrike" kern="1200" cap="none" spc="0" normalizeH="0" baseline="0" noProof="0" smtClean="0">
                <a:ln>
                  <a:noFill/>
                </a:ln>
                <a:solidFill>
                  <a:prstClr val="white"/>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r>
              <a:rPr kumimoji="0" lang="en-US" altLang="zh-CN" sz="1200" b="0" i="0" u="none" strike="noStrike" kern="1200" cap="none" spc="0" normalizeH="0" baseline="0" noProof="0" dirty="0">
                <a:ln>
                  <a:noFill/>
                </a:ln>
                <a:solidFill>
                  <a:prstClr val="white"/>
                </a:solidFill>
                <a:effectLst/>
                <a:uLnTx/>
                <a:uFillTx/>
                <a:ea typeface="宋体" panose="02010600030101010101" pitchFamily="2" charset="-122"/>
                <a:cs typeface="+mn-cs"/>
              </a:rPr>
              <a:t>-</a:t>
            </a:r>
            <a:endParaRPr kumimoji="0" lang="zh-CN" altLang="en-US" sz="1200" b="0" i="0" u="none" strike="noStrike" kern="1200" cap="none" spc="0" normalizeH="0" baseline="0" noProof="0" dirty="0">
              <a:ln>
                <a:noFill/>
              </a:ln>
              <a:solidFill>
                <a:prstClr val="white"/>
              </a:solidFill>
              <a:effectLst/>
              <a:uLnTx/>
              <a:uFillTx/>
              <a:ea typeface="宋体" panose="02010600030101010101" pitchFamily="2" charset="-122"/>
              <a:cs typeface="+mn-cs"/>
            </a:endParaRPr>
          </a:p>
        </p:txBody>
      </p:sp>
      <p:pic>
        <p:nvPicPr>
          <p:cNvPr id="4" name="图片 3"/>
          <p:cNvPicPr>
            <a:picLocks noChangeAspect="1"/>
          </p:cNvPicPr>
          <p:nvPr/>
        </p:nvPicPr>
        <p:blipFill>
          <a:blip r:embed="rId3"/>
          <a:stretch>
            <a:fillRect/>
          </a:stretch>
        </p:blipFill>
        <p:spPr>
          <a:xfrm>
            <a:off x="0" y="0"/>
            <a:ext cx="9144000" cy="685799"/>
          </a:xfrm>
          <a:prstGeom prst="rect">
            <a:avLst/>
          </a:prstGeom>
        </p:spPr>
      </p:pic>
      <p:sp>
        <p:nvSpPr>
          <p:cNvPr id="19" name="テキスト ボックス 20"/>
          <p:cNvSpPr txBox="1"/>
          <p:nvPr/>
        </p:nvSpPr>
        <p:spPr>
          <a:xfrm>
            <a:off x="786941" y="6305878"/>
            <a:ext cx="4907277" cy="584775"/>
          </a:xfrm>
          <a:prstGeom prst="rect">
            <a:avLst/>
          </a:prstGeom>
          <a:noFill/>
        </p:spPr>
        <p:txBody>
          <a:bodyPr wrap="square" rtlCol="0">
            <a:spAutoFit/>
          </a:bodyPr>
          <a:lstStyle/>
          <a:p>
            <a:pPr marL="285750" lvl="0" indent="-285750">
              <a:buFont typeface="Wingdings" panose="05000000000000000000" pitchFamily="2" charset="2"/>
              <a:buChar char="Ø"/>
              <a:defRPr/>
            </a:pPr>
            <a:r>
              <a:rPr lang="en-US" altLang="zh-CN" sz="1600" dirty="0"/>
              <a:t>(a): </a:t>
            </a:r>
            <a:r>
              <a:rPr lang="en-US" altLang="zh-CN" sz="1600" dirty="0" err="1"/>
              <a:t>XPEEMimage</a:t>
            </a:r>
            <a:r>
              <a:rPr lang="en-US" altLang="zh-CN" sz="1600" dirty="0"/>
              <a:t> of a vortex head-to-head wall (VW)</a:t>
            </a:r>
          </a:p>
          <a:p>
            <a:pPr marL="285750" lvl="0" indent="-285750">
              <a:buFont typeface="Wingdings" panose="05000000000000000000" pitchFamily="2" charset="2"/>
              <a:buChar char="Ø"/>
              <a:defRPr/>
            </a:pPr>
            <a:r>
              <a:rPr lang="en-US" altLang="zh-CN" sz="1600" dirty="0"/>
              <a:t>(c): transverse wall</a:t>
            </a:r>
            <a:endParaRPr lang="zh-CN" altLang="en-US" sz="1600" dirty="0"/>
          </a:p>
        </p:txBody>
      </p:sp>
      <p:pic>
        <p:nvPicPr>
          <p:cNvPr id="2" name="图片 1"/>
          <p:cNvPicPr>
            <a:picLocks noChangeAspect="1"/>
          </p:cNvPicPr>
          <p:nvPr/>
        </p:nvPicPr>
        <p:blipFill>
          <a:blip r:embed="rId4"/>
          <a:stretch>
            <a:fillRect/>
          </a:stretch>
        </p:blipFill>
        <p:spPr>
          <a:xfrm>
            <a:off x="2556278" y="1004858"/>
            <a:ext cx="3864901" cy="1749279"/>
          </a:xfrm>
          <a:prstGeom prst="rect">
            <a:avLst/>
          </a:prstGeom>
        </p:spPr>
      </p:pic>
      <p:pic>
        <p:nvPicPr>
          <p:cNvPr id="3" name="图片 2"/>
          <p:cNvPicPr>
            <a:picLocks noChangeAspect="1"/>
          </p:cNvPicPr>
          <p:nvPr/>
        </p:nvPicPr>
        <p:blipFill>
          <a:blip r:embed="rId5"/>
          <a:stretch>
            <a:fillRect/>
          </a:stretch>
        </p:blipFill>
        <p:spPr>
          <a:xfrm>
            <a:off x="502021" y="3178837"/>
            <a:ext cx="5408395" cy="2836571"/>
          </a:xfrm>
          <a:prstGeom prst="rect">
            <a:avLst/>
          </a:prstGeom>
        </p:spPr>
      </p:pic>
      <p:sp>
        <p:nvSpPr>
          <p:cNvPr id="21" name="矩形 20"/>
          <p:cNvSpPr/>
          <p:nvPr/>
        </p:nvSpPr>
        <p:spPr>
          <a:xfrm>
            <a:off x="183687" y="2867159"/>
            <a:ext cx="8085227" cy="400110"/>
          </a:xfrm>
          <a:prstGeom prst="rect">
            <a:avLst/>
          </a:prstGeom>
        </p:spPr>
        <p:txBody>
          <a:bodyPr wrap="square">
            <a:spAutoFit/>
          </a:bodyPr>
          <a:lstStyle/>
          <a:p>
            <a:pPr marL="285750" lvl="0" indent="-285750">
              <a:buFont typeface="Wingdings" panose="05000000000000000000" pitchFamily="2" charset="2"/>
              <a:buChar char="Ø"/>
              <a:defRPr/>
            </a:pPr>
            <a:r>
              <a:rPr lang="en-US" altLang="zh-CN" sz="2000" dirty="0"/>
              <a:t>Current-induced DW motion in in-plane magnetized soft-magnetic wires</a:t>
            </a:r>
            <a:endParaRPr lang="zh-CN" altLang="en-US" sz="2000" dirty="0"/>
          </a:p>
        </p:txBody>
      </p:sp>
      <p:pic>
        <p:nvPicPr>
          <p:cNvPr id="24" name="图片 23"/>
          <p:cNvPicPr>
            <a:picLocks noChangeAspect="1"/>
          </p:cNvPicPr>
          <p:nvPr/>
        </p:nvPicPr>
        <p:blipFill>
          <a:blip r:embed="rId6"/>
          <a:stretch>
            <a:fillRect/>
          </a:stretch>
        </p:blipFill>
        <p:spPr>
          <a:xfrm>
            <a:off x="6421179" y="3178837"/>
            <a:ext cx="2017989" cy="3613110"/>
          </a:xfrm>
          <a:prstGeom prst="rect">
            <a:avLst/>
          </a:prstGeom>
        </p:spPr>
      </p:pic>
      <p:sp>
        <p:nvSpPr>
          <p:cNvPr id="27" name="矩形 26"/>
          <p:cNvSpPr/>
          <p:nvPr/>
        </p:nvSpPr>
        <p:spPr>
          <a:xfrm>
            <a:off x="786941" y="6026951"/>
            <a:ext cx="2169868" cy="338554"/>
          </a:xfrm>
          <a:prstGeom prst="rect">
            <a:avLst/>
          </a:prstGeom>
        </p:spPr>
        <p:txBody>
          <a:bodyPr wrap="square">
            <a:spAutoFit/>
          </a:bodyPr>
          <a:lstStyle/>
          <a:p>
            <a:pPr marL="285750" indent="-285750">
              <a:buFont typeface="Wingdings" panose="05000000000000000000" pitchFamily="2" charset="2"/>
              <a:buChar char="Ø"/>
              <a:defRPr/>
            </a:pPr>
            <a:r>
              <a:rPr lang="en-US" altLang="zh-CN" sz="1600" dirty="0"/>
              <a:t>S</a:t>
            </a:r>
            <a:r>
              <a:rPr lang="zh-CN" altLang="en-US" sz="1600" dirty="0"/>
              <a:t>amples</a:t>
            </a:r>
            <a:r>
              <a:rPr lang="en-US" altLang="zh-CN" sz="1600" dirty="0"/>
              <a:t>:</a:t>
            </a:r>
            <a:r>
              <a:rPr lang="zh-CN" altLang="en-US" sz="1600" dirty="0"/>
              <a:t>Permalloy</a:t>
            </a:r>
          </a:p>
        </p:txBody>
      </p:sp>
      <p:sp>
        <p:nvSpPr>
          <p:cNvPr id="28" name="矩形 27"/>
          <p:cNvSpPr/>
          <p:nvPr/>
        </p:nvSpPr>
        <p:spPr>
          <a:xfrm>
            <a:off x="83128" y="748292"/>
            <a:ext cx="5098319" cy="400110"/>
          </a:xfrm>
          <a:prstGeom prst="rect">
            <a:avLst/>
          </a:prstGeom>
        </p:spPr>
        <p:txBody>
          <a:bodyPr wrap="none">
            <a:spAutoFit/>
          </a:bodyPr>
          <a:lstStyle/>
          <a:p>
            <a:pPr lvl="0">
              <a:defRPr/>
            </a:pPr>
            <a:r>
              <a:rPr kumimoji="0" lang="en-US" altLang="zh-CN" sz="2000" b="1" i="0" u="none" strike="noStrike" kern="1200" cap="none" spc="0" normalizeH="0" baseline="0" noProof="0" dirty="0">
                <a:ln>
                  <a:noFill/>
                </a:ln>
                <a:solidFill>
                  <a:prstClr val="black"/>
                </a:solidFill>
                <a:effectLst/>
                <a:uLnTx/>
                <a:uFillTx/>
                <a:ea typeface="宋体" panose="02010600030101010101" pitchFamily="2" charset="-122"/>
                <a:cs typeface="+mn-cs"/>
              </a:rPr>
              <a:t>Imaging the motion of </a:t>
            </a:r>
            <a:r>
              <a:rPr lang="en-US" altLang="zh-CN" sz="2000" b="1" dirty="0">
                <a:solidFill>
                  <a:prstClr val="black"/>
                </a:solidFill>
              </a:rPr>
              <a:t>domain wall via XPEEM</a:t>
            </a:r>
            <a:endParaRPr kumimoji="0" lang="zh-CN" altLang="en-US" sz="2000" b="1" i="0" u="none" strike="noStrike" kern="1200" cap="none" spc="0" normalizeH="0" baseline="0" noProof="0" dirty="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058724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ea typeface="宋体" panose="02010600030101010101" pitchFamily="2" charset="-122"/>
                <a:cs typeface="+mn-cs"/>
              </a:rPr>
              <a:t>-</a:t>
            </a:r>
            <a:fld id="{6841D206-A28B-4059-8070-26727C82CC4E}" type="slidenum">
              <a:rPr kumimoji="0" lang="zh-CN" altLang="en-US" sz="1200" b="0" i="0" u="none" strike="noStrike" kern="1200" cap="none" spc="0" normalizeH="0" baseline="0" noProof="0" smtClean="0">
                <a:ln>
                  <a:noFill/>
                </a:ln>
                <a:solidFill>
                  <a:prstClr val="white"/>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r>
              <a:rPr kumimoji="0" lang="en-US" altLang="zh-CN" sz="1200" b="0" i="0" u="none" strike="noStrike" kern="1200" cap="none" spc="0" normalizeH="0" baseline="0" noProof="0" dirty="0">
                <a:ln>
                  <a:noFill/>
                </a:ln>
                <a:solidFill>
                  <a:prstClr val="white"/>
                </a:solidFill>
                <a:effectLst/>
                <a:uLnTx/>
                <a:uFillTx/>
                <a:ea typeface="宋体" panose="02010600030101010101" pitchFamily="2" charset="-122"/>
                <a:cs typeface="+mn-cs"/>
              </a:rPr>
              <a:t>-</a:t>
            </a:r>
            <a:endParaRPr kumimoji="0" lang="zh-CN" altLang="en-US" sz="1200" b="0" i="0" u="none" strike="noStrike" kern="1200" cap="none" spc="0" normalizeH="0" baseline="0" noProof="0" dirty="0">
              <a:ln>
                <a:noFill/>
              </a:ln>
              <a:solidFill>
                <a:prstClr val="white"/>
              </a:solidFill>
              <a:effectLst/>
              <a:uLnTx/>
              <a:uFillTx/>
              <a:ea typeface="宋体" panose="02010600030101010101" pitchFamily="2" charset="-122"/>
              <a:cs typeface="+mn-cs"/>
            </a:endParaRPr>
          </a:p>
        </p:txBody>
      </p:sp>
      <p:pic>
        <p:nvPicPr>
          <p:cNvPr id="4" name="图片 3"/>
          <p:cNvPicPr>
            <a:picLocks noChangeAspect="1"/>
          </p:cNvPicPr>
          <p:nvPr/>
        </p:nvPicPr>
        <p:blipFill>
          <a:blip r:embed="rId3"/>
          <a:stretch>
            <a:fillRect/>
          </a:stretch>
        </p:blipFill>
        <p:spPr>
          <a:xfrm>
            <a:off x="0" y="0"/>
            <a:ext cx="9144000" cy="685799"/>
          </a:xfrm>
          <a:prstGeom prst="rect">
            <a:avLst/>
          </a:prstGeom>
        </p:spPr>
      </p:pic>
      <p:sp>
        <p:nvSpPr>
          <p:cNvPr id="21" name="矩形 20"/>
          <p:cNvSpPr/>
          <p:nvPr/>
        </p:nvSpPr>
        <p:spPr>
          <a:xfrm>
            <a:off x="0" y="1100256"/>
            <a:ext cx="8085227" cy="400110"/>
          </a:xfrm>
          <a:prstGeom prst="rect">
            <a:avLst/>
          </a:prstGeom>
        </p:spPr>
        <p:txBody>
          <a:bodyPr wrap="square">
            <a:spAutoFit/>
          </a:bodyPr>
          <a:lstStyle/>
          <a:p>
            <a:pPr marL="285750" lvl="0" indent="-285750">
              <a:buFont typeface="Wingdings" panose="05000000000000000000" pitchFamily="2" charset="2"/>
              <a:buChar char="Ø"/>
              <a:defRPr/>
            </a:pPr>
            <a:r>
              <a:rPr lang="en-US" altLang="zh-CN" sz="2000" dirty="0"/>
              <a:t>current-induced DW motion in out-of-plane magnetized wires</a:t>
            </a:r>
            <a:endParaRPr lang="zh-CN" altLang="en-US" sz="2000" dirty="0"/>
          </a:p>
        </p:txBody>
      </p:sp>
      <p:sp>
        <p:nvSpPr>
          <p:cNvPr id="23" name="矩形 22"/>
          <p:cNvSpPr/>
          <p:nvPr/>
        </p:nvSpPr>
        <p:spPr>
          <a:xfrm>
            <a:off x="4042613" y="6308080"/>
            <a:ext cx="5212504" cy="461665"/>
          </a:xfrm>
          <a:prstGeom prst="rect">
            <a:avLst/>
          </a:prstGeom>
        </p:spPr>
        <p:txBody>
          <a:bodyPr wrap="square">
            <a:spAutoFit/>
          </a:bodyPr>
          <a:lstStyle/>
          <a:p>
            <a:r>
              <a:rPr lang="zh-CN" altLang="en-US" sz="1200" dirty="0"/>
              <a:t>J. Phys. D: Appl. Phys. 44 (2011) 384005</a:t>
            </a:r>
            <a:endParaRPr lang="en-US" altLang="zh-CN" sz="1200" dirty="0"/>
          </a:p>
          <a:p>
            <a:r>
              <a:rPr lang="en-US" altLang="zh-CN" sz="1200" dirty="0"/>
              <a:t>O. </a:t>
            </a:r>
            <a:r>
              <a:rPr lang="en-US" altLang="zh-CN" sz="1200" dirty="0" err="1"/>
              <a:t>Boulle</a:t>
            </a:r>
            <a:r>
              <a:rPr lang="en-US" altLang="zh-CN" sz="1200" dirty="0"/>
              <a:t> et al. / Materials Science and Engineering R 72 (2011) 159–187 </a:t>
            </a:r>
            <a:r>
              <a:rPr lang="zh-CN" altLang="en-US" sz="1200" dirty="0"/>
              <a:t> </a:t>
            </a:r>
          </a:p>
        </p:txBody>
      </p:sp>
      <p:pic>
        <p:nvPicPr>
          <p:cNvPr id="6" name="图片 5"/>
          <p:cNvPicPr>
            <a:picLocks noChangeAspect="1"/>
          </p:cNvPicPr>
          <p:nvPr/>
        </p:nvPicPr>
        <p:blipFill>
          <a:blip r:embed="rId4"/>
          <a:stretch>
            <a:fillRect/>
          </a:stretch>
        </p:blipFill>
        <p:spPr>
          <a:xfrm>
            <a:off x="237259" y="2029455"/>
            <a:ext cx="4210050" cy="1743075"/>
          </a:xfrm>
          <a:prstGeom prst="rect">
            <a:avLst/>
          </a:prstGeom>
        </p:spPr>
      </p:pic>
      <p:pic>
        <p:nvPicPr>
          <p:cNvPr id="7" name="图片 6"/>
          <p:cNvPicPr>
            <a:picLocks noChangeAspect="1"/>
          </p:cNvPicPr>
          <p:nvPr/>
        </p:nvPicPr>
        <p:blipFill>
          <a:blip r:embed="rId5"/>
          <a:stretch>
            <a:fillRect/>
          </a:stretch>
        </p:blipFill>
        <p:spPr>
          <a:xfrm>
            <a:off x="4447309" y="2112366"/>
            <a:ext cx="4666244" cy="1743075"/>
          </a:xfrm>
          <a:prstGeom prst="rect">
            <a:avLst/>
          </a:prstGeom>
        </p:spPr>
      </p:pic>
      <p:sp>
        <p:nvSpPr>
          <p:cNvPr id="8" name="矩形 7"/>
          <p:cNvSpPr/>
          <p:nvPr/>
        </p:nvSpPr>
        <p:spPr>
          <a:xfrm>
            <a:off x="412813" y="3716844"/>
            <a:ext cx="4572000" cy="584775"/>
          </a:xfrm>
          <a:prstGeom prst="rect">
            <a:avLst/>
          </a:prstGeom>
        </p:spPr>
        <p:txBody>
          <a:bodyPr>
            <a:spAutoFit/>
          </a:bodyPr>
          <a:lstStyle/>
          <a:p>
            <a:pPr>
              <a:defRPr/>
            </a:pPr>
            <a:r>
              <a:rPr lang="en-US" altLang="zh-CN" sz="1600" dirty="0"/>
              <a:t>Sample:</a:t>
            </a:r>
          </a:p>
          <a:p>
            <a:pPr>
              <a:defRPr/>
            </a:pPr>
            <a:r>
              <a:rPr lang="zh-CN" altLang="en-US" sz="1600" dirty="0"/>
              <a:t>out-of-plane magnetized Pt/CoFeB(0.6nm)/Pt.</a:t>
            </a:r>
          </a:p>
        </p:txBody>
      </p:sp>
      <p:sp>
        <p:nvSpPr>
          <p:cNvPr id="12" name="矩形 11"/>
          <p:cNvSpPr/>
          <p:nvPr/>
        </p:nvSpPr>
        <p:spPr>
          <a:xfrm>
            <a:off x="412813" y="5034559"/>
            <a:ext cx="8509246" cy="1077218"/>
          </a:xfrm>
          <a:prstGeom prst="rect">
            <a:avLst/>
          </a:prstGeom>
        </p:spPr>
        <p:txBody>
          <a:bodyPr wrap="square">
            <a:spAutoFit/>
          </a:bodyPr>
          <a:lstStyle/>
          <a:p>
            <a:pPr>
              <a:defRPr/>
            </a:pPr>
            <a:r>
              <a:rPr lang="zh-CN" altLang="en-US" sz="1600" dirty="0"/>
              <a:t>(a) </a:t>
            </a:r>
            <a:r>
              <a:rPr lang="en-US" altLang="zh-CN" sz="1600" dirty="0"/>
              <a:t>XPEEM magnetic images </a:t>
            </a:r>
            <a:r>
              <a:rPr lang="zh-CN" altLang="en-US" sz="1600" dirty="0"/>
              <a:t>shows a magnetic image of a DW in a 2µm wide nanowire</a:t>
            </a:r>
            <a:endParaRPr lang="en-US" altLang="zh-CN" sz="1600" dirty="0"/>
          </a:p>
          <a:p>
            <a:pPr marL="285750" indent="-285750">
              <a:buFont typeface="Wingdings" panose="05000000000000000000" pitchFamily="2" charset="2"/>
              <a:buChar char="Ø"/>
              <a:defRPr/>
            </a:pPr>
            <a:endParaRPr lang="en-US" altLang="zh-CN" sz="1600" dirty="0"/>
          </a:p>
          <a:p>
            <a:pPr>
              <a:defRPr/>
            </a:pPr>
            <a:r>
              <a:rPr lang="en-US" altLang="zh-CN" sz="1600" dirty="0"/>
              <a:t>Interestingly, when injecting successive current pulses of opposite polarities, the magnetization in the DW can be reversed back and forth by the sole effect of the </a:t>
            </a:r>
            <a:r>
              <a:rPr lang="en-US" altLang="zh-CN" sz="1600" dirty="0" err="1"/>
              <a:t>Oersted</a:t>
            </a:r>
            <a:r>
              <a:rPr lang="en-US" altLang="zh-CN" sz="1600" dirty="0"/>
              <a:t> field</a:t>
            </a:r>
            <a:endParaRPr lang="zh-CN" altLang="en-US" sz="1600" dirty="0"/>
          </a:p>
        </p:txBody>
      </p:sp>
    </p:spTree>
    <p:extLst>
      <p:ext uri="{BB962C8B-B14F-4D97-AF65-F5344CB8AC3E}">
        <p14:creationId xmlns:p14="http://schemas.microsoft.com/office/powerpoint/2010/main" val="2077344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9144000" cy="685799"/>
          </a:xfrm>
          <a:prstGeom prst="rect">
            <a:avLst/>
          </a:prstGeom>
        </p:spPr>
      </p:pic>
      <p:sp>
        <p:nvSpPr>
          <p:cNvPr id="5" name="矩形 4"/>
          <p:cNvSpPr/>
          <p:nvPr/>
        </p:nvSpPr>
        <p:spPr>
          <a:xfrm>
            <a:off x="-1" y="656314"/>
            <a:ext cx="6912149" cy="400110"/>
          </a:xfrm>
          <a:prstGeom prst="rect">
            <a:avLst/>
          </a:prstGeom>
        </p:spPr>
        <p:txBody>
          <a:bodyPr wrap="none">
            <a:spAutoFit/>
          </a:bodyPr>
          <a:lstStyle/>
          <a:p>
            <a:pPr lvl="0">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Imaging the </a:t>
            </a:r>
            <a:r>
              <a:rPr lang="en-US" altLang="zh-CN" sz="2000" b="1" dirty="0">
                <a:solidFill>
                  <a:prstClr val="black"/>
                </a:solidFill>
              </a:rPr>
              <a:t>Chiral Magnetic Domain Wall Structure via SPLEEM</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1" name="矩形 20"/>
          <p:cNvSpPr/>
          <p:nvPr/>
        </p:nvSpPr>
        <p:spPr>
          <a:xfrm>
            <a:off x="205507" y="1056424"/>
            <a:ext cx="4143811" cy="338554"/>
          </a:xfrm>
          <a:prstGeom prst="rect">
            <a:avLst/>
          </a:prstGeom>
        </p:spPr>
        <p:txBody>
          <a:bodyPr wrap="square">
            <a:spAutoFit/>
          </a:bodyPr>
          <a:lstStyle/>
          <a:p>
            <a:pPr marL="285750" lvl="0" indent="-285750">
              <a:buFont typeface="Wingdings" panose="05000000000000000000" pitchFamily="2" charset="2"/>
              <a:buChar char="Ø"/>
              <a:defRPr/>
            </a:pPr>
            <a:r>
              <a:rPr lang="en-US" altLang="zh-CN" sz="1600" dirty="0"/>
              <a:t>SPLEEM images of  Fe/Ni/Cu(001) Films</a:t>
            </a:r>
            <a:endParaRPr lang="zh-CN" altLang="en-US" sz="1600" dirty="0"/>
          </a:p>
        </p:txBody>
      </p:sp>
      <p:sp>
        <p:nvSpPr>
          <p:cNvPr id="23" name="矩形 22"/>
          <p:cNvSpPr/>
          <p:nvPr/>
        </p:nvSpPr>
        <p:spPr>
          <a:xfrm>
            <a:off x="6307283" y="6367886"/>
            <a:ext cx="2899352" cy="430887"/>
          </a:xfrm>
          <a:prstGeom prst="rect">
            <a:avLst/>
          </a:prstGeom>
        </p:spPr>
        <p:txBody>
          <a:bodyPr wrap="square">
            <a:spAutoFit/>
          </a:bodyPr>
          <a:lstStyle/>
          <a:p>
            <a:r>
              <a:rPr lang="en-US" altLang="zh-CN" sz="1100" dirty="0"/>
              <a:t>Chen, G. et al. PRL 110, 177204 (2013)</a:t>
            </a:r>
          </a:p>
          <a:p>
            <a:r>
              <a:rPr lang="en-US" altLang="zh-CN" sz="1100" dirty="0"/>
              <a:t>Chen, G. et al. Nat. </a:t>
            </a:r>
            <a:r>
              <a:rPr lang="en-US" altLang="zh-CN" sz="1100" dirty="0" err="1"/>
              <a:t>Commun</a:t>
            </a:r>
            <a:r>
              <a:rPr lang="en-US" altLang="zh-CN" sz="1100" dirty="0"/>
              <a:t>. 4, 2671.</a:t>
            </a:r>
          </a:p>
        </p:txBody>
      </p:sp>
      <p:sp>
        <p:nvSpPr>
          <p:cNvPr id="12" name="矩形 11"/>
          <p:cNvSpPr/>
          <p:nvPr/>
        </p:nvSpPr>
        <p:spPr>
          <a:xfrm>
            <a:off x="454822" y="6309052"/>
            <a:ext cx="2457054" cy="276999"/>
          </a:xfrm>
          <a:prstGeom prst="rect">
            <a:avLst/>
          </a:prstGeom>
        </p:spPr>
        <p:txBody>
          <a:bodyPr wrap="square">
            <a:spAutoFit/>
          </a:bodyPr>
          <a:lstStyle/>
          <a:p>
            <a:pPr marL="285750" indent="-285750">
              <a:buFont typeface="Wingdings" panose="05000000000000000000" pitchFamily="2" charset="2"/>
              <a:buChar char="Ø"/>
              <a:defRPr/>
            </a:pPr>
            <a:r>
              <a:rPr lang="en-US" altLang="zh-CN" sz="1200" dirty="0"/>
              <a:t>1</a:t>
            </a:r>
            <a:endParaRPr lang="zh-CN" altLang="en-US" sz="1200" dirty="0"/>
          </a:p>
        </p:txBody>
      </p:sp>
      <p:pic>
        <p:nvPicPr>
          <p:cNvPr id="2" name="图片 1"/>
          <p:cNvPicPr>
            <a:picLocks noChangeAspect="1"/>
          </p:cNvPicPr>
          <p:nvPr/>
        </p:nvPicPr>
        <p:blipFill>
          <a:blip r:embed="rId4"/>
          <a:stretch>
            <a:fillRect/>
          </a:stretch>
        </p:blipFill>
        <p:spPr>
          <a:xfrm>
            <a:off x="648652" y="1599677"/>
            <a:ext cx="3257523" cy="4602705"/>
          </a:xfrm>
          <a:prstGeom prst="rect">
            <a:avLst/>
          </a:prstGeom>
        </p:spPr>
      </p:pic>
      <p:pic>
        <p:nvPicPr>
          <p:cNvPr id="11" name="图片 10"/>
          <p:cNvPicPr>
            <a:picLocks noChangeAspect="1"/>
          </p:cNvPicPr>
          <p:nvPr/>
        </p:nvPicPr>
        <p:blipFill>
          <a:blip r:embed="rId5"/>
          <a:stretch>
            <a:fillRect/>
          </a:stretch>
        </p:blipFill>
        <p:spPr>
          <a:xfrm>
            <a:off x="4525764" y="1621850"/>
            <a:ext cx="2973696" cy="1460945"/>
          </a:xfrm>
          <a:prstGeom prst="rect">
            <a:avLst/>
          </a:prstGeom>
        </p:spPr>
      </p:pic>
      <p:sp>
        <p:nvSpPr>
          <p:cNvPr id="13" name="矩形 12"/>
          <p:cNvSpPr/>
          <p:nvPr/>
        </p:nvSpPr>
        <p:spPr>
          <a:xfrm>
            <a:off x="5968966" y="1251225"/>
            <a:ext cx="3201133" cy="307777"/>
          </a:xfrm>
          <a:prstGeom prst="rect">
            <a:avLst/>
          </a:prstGeom>
        </p:spPr>
        <p:txBody>
          <a:bodyPr wrap="square">
            <a:spAutoFit/>
          </a:bodyPr>
          <a:lstStyle/>
          <a:p>
            <a:pPr marL="285750" indent="-285750">
              <a:buFont typeface="Wingdings" panose="05000000000000000000" pitchFamily="2" charset="2"/>
              <a:buChar char="p"/>
              <a:defRPr/>
            </a:pPr>
            <a:r>
              <a:rPr lang="en-US" altLang="zh-CN" sz="1400" dirty="0" err="1">
                <a:solidFill>
                  <a:srgbClr val="0070C0"/>
                </a:solidFill>
              </a:rPr>
              <a:t>Ne’el</a:t>
            </a:r>
            <a:r>
              <a:rPr lang="en-US" altLang="zh-CN" sz="1400" dirty="0">
                <a:solidFill>
                  <a:srgbClr val="0070C0"/>
                </a:solidFill>
              </a:rPr>
              <a:t>-type DWs</a:t>
            </a:r>
          </a:p>
        </p:txBody>
      </p:sp>
      <p:sp>
        <p:nvSpPr>
          <p:cNvPr id="14" name="矩形 13"/>
          <p:cNvSpPr/>
          <p:nvPr/>
        </p:nvSpPr>
        <p:spPr>
          <a:xfrm>
            <a:off x="4296329" y="1263005"/>
            <a:ext cx="1672637" cy="307777"/>
          </a:xfrm>
          <a:prstGeom prst="rect">
            <a:avLst/>
          </a:prstGeom>
        </p:spPr>
        <p:txBody>
          <a:bodyPr wrap="none">
            <a:spAutoFit/>
          </a:bodyPr>
          <a:lstStyle/>
          <a:p>
            <a:pPr marL="285750" indent="-285750">
              <a:buFont typeface="Wingdings" panose="05000000000000000000" pitchFamily="2" charset="2"/>
              <a:buChar char="p"/>
              <a:defRPr/>
            </a:pPr>
            <a:r>
              <a:rPr lang="en-US" altLang="zh-CN" sz="1400" dirty="0">
                <a:solidFill>
                  <a:srgbClr val="0070C0"/>
                </a:solidFill>
              </a:rPr>
              <a:t>Bloch-type DWs </a:t>
            </a:r>
            <a:endParaRPr lang="zh-CN" altLang="en-US" sz="1400" dirty="0">
              <a:solidFill>
                <a:srgbClr val="0070C0"/>
              </a:solidFill>
            </a:endParaRPr>
          </a:p>
        </p:txBody>
      </p:sp>
      <p:pic>
        <p:nvPicPr>
          <p:cNvPr id="15" name="图片 14"/>
          <p:cNvPicPr>
            <a:picLocks noChangeAspect="1"/>
          </p:cNvPicPr>
          <p:nvPr/>
        </p:nvPicPr>
        <p:blipFill>
          <a:blip r:embed="rId6"/>
          <a:stretch>
            <a:fillRect/>
          </a:stretch>
        </p:blipFill>
        <p:spPr>
          <a:xfrm>
            <a:off x="4220254" y="4309602"/>
            <a:ext cx="3411504" cy="1677524"/>
          </a:xfrm>
          <a:prstGeom prst="rect">
            <a:avLst/>
          </a:prstGeom>
        </p:spPr>
      </p:pic>
      <p:sp>
        <p:nvSpPr>
          <p:cNvPr id="16" name="矩形 15"/>
          <p:cNvSpPr/>
          <p:nvPr/>
        </p:nvSpPr>
        <p:spPr>
          <a:xfrm>
            <a:off x="3968318" y="3269866"/>
            <a:ext cx="5019817" cy="954107"/>
          </a:xfrm>
          <a:prstGeom prst="rect">
            <a:avLst/>
          </a:prstGeom>
        </p:spPr>
        <p:txBody>
          <a:bodyPr wrap="square">
            <a:spAutoFit/>
          </a:bodyPr>
          <a:lstStyle/>
          <a:p>
            <a:pPr marL="285750" indent="-285750">
              <a:buFont typeface="Wingdings" panose="05000000000000000000" pitchFamily="2" charset="2"/>
              <a:buChar char="Ø"/>
              <a:defRPr/>
            </a:pPr>
            <a:r>
              <a:rPr lang="en-US" altLang="zh-CN" sz="1400" dirty="0"/>
              <a:t>a-d: </a:t>
            </a:r>
            <a:r>
              <a:rPr lang="zh-CN" altLang="en-US" sz="1400" dirty="0"/>
              <a:t>keeping the Ni film thickness fixed at 2 monolayer (ML) and increasing the Fe layer thickness </a:t>
            </a:r>
            <a:r>
              <a:rPr lang="en-US" altLang="zh-CN" sz="1400" dirty="0"/>
              <a:t>: stripe width decreases</a:t>
            </a:r>
          </a:p>
          <a:p>
            <a:pPr marL="285750" indent="-285750">
              <a:buFont typeface="Wingdings" panose="05000000000000000000" pitchFamily="2" charset="2"/>
              <a:buChar char="Ø"/>
              <a:defRPr/>
            </a:pPr>
            <a:r>
              <a:rPr lang="en-US" altLang="zh-CN" sz="1400" dirty="0"/>
              <a:t>e-f: increasing mainly the Ni film thickness while keeping the Fe layer thin</a:t>
            </a:r>
            <a:endParaRPr lang="zh-CN" altLang="en-US" sz="1400" dirty="0"/>
          </a:p>
        </p:txBody>
      </p:sp>
      <p:sp>
        <p:nvSpPr>
          <p:cNvPr id="17" name="矩形 16"/>
          <p:cNvSpPr/>
          <p:nvPr/>
        </p:nvSpPr>
        <p:spPr>
          <a:xfrm>
            <a:off x="4124562" y="6002273"/>
            <a:ext cx="3942618" cy="553998"/>
          </a:xfrm>
          <a:prstGeom prst="rect">
            <a:avLst/>
          </a:prstGeom>
        </p:spPr>
        <p:txBody>
          <a:bodyPr wrap="none">
            <a:spAutoFit/>
          </a:bodyPr>
          <a:lstStyle/>
          <a:p>
            <a:pPr>
              <a:defRPr/>
            </a:pPr>
            <a:r>
              <a:rPr lang="en-US" altLang="zh-CN" dirty="0"/>
              <a:t>magnetic chirality is an interfacial effect</a:t>
            </a:r>
            <a:r>
              <a:rPr lang="en-US" altLang="zh-CN" sz="1200" dirty="0"/>
              <a:t> </a:t>
            </a:r>
            <a:br>
              <a:rPr lang="en-US" altLang="zh-CN" sz="1200" dirty="0"/>
            </a:br>
            <a:endParaRPr lang="zh-CN" altLang="en-US" sz="1200" dirty="0"/>
          </a:p>
        </p:txBody>
      </p:sp>
      <p:sp>
        <p:nvSpPr>
          <p:cNvPr id="18" name="矩形 17"/>
          <p:cNvSpPr/>
          <p:nvPr/>
        </p:nvSpPr>
        <p:spPr>
          <a:xfrm>
            <a:off x="7649836" y="5358906"/>
            <a:ext cx="843501" cy="276999"/>
          </a:xfrm>
          <a:prstGeom prst="rect">
            <a:avLst/>
          </a:prstGeom>
        </p:spPr>
        <p:txBody>
          <a:bodyPr wrap="none">
            <a:spAutoFit/>
          </a:bodyPr>
          <a:lstStyle/>
          <a:p>
            <a:pPr>
              <a:defRPr/>
            </a:pPr>
            <a:r>
              <a:rPr lang="zh-CN" altLang="en-US" sz="1200" dirty="0">
                <a:solidFill>
                  <a:srgbClr val="0070C0"/>
                </a:solidFill>
              </a:rPr>
              <a:t>Bloch type</a:t>
            </a:r>
          </a:p>
        </p:txBody>
      </p:sp>
      <p:sp>
        <p:nvSpPr>
          <p:cNvPr id="19" name="圆角矩形 18"/>
          <p:cNvSpPr/>
          <p:nvPr/>
        </p:nvSpPr>
        <p:spPr>
          <a:xfrm>
            <a:off x="6729274" y="5128397"/>
            <a:ext cx="859341" cy="819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631758" y="4485703"/>
            <a:ext cx="813364" cy="276999"/>
          </a:xfrm>
          <a:prstGeom prst="rect">
            <a:avLst/>
          </a:prstGeom>
        </p:spPr>
        <p:txBody>
          <a:bodyPr wrap="none">
            <a:spAutoFit/>
          </a:bodyPr>
          <a:lstStyle/>
          <a:p>
            <a:pPr>
              <a:defRPr/>
            </a:pPr>
            <a:r>
              <a:rPr lang="zh-CN" altLang="en-US" sz="1200" dirty="0">
                <a:solidFill>
                  <a:srgbClr val="0070C0"/>
                </a:solidFill>
              </a:rPr>
              <a:t>Ne</a:t>
            </a:r>
            <a:r>
              <a:rPr lang="en-US" altLang="zh-CN" sz="1200" dirty="0">
                <a:solidFill>
                  <a:srgbClr val="0070C0"/>
                </a:solidFill>
              </a:rPr>
              <a:t>’</a:t>
            </a:r>
            <a:r>
              <a:rPr lang="zh-CN" altLang="en-US" sz="1200" dirty="0">
                <a:solidFill>
                  <a:srgbClr val="0070C0"/>
                </a:solidFill>
              </a:rPr>
              <a:t>el type</a:t>
            </a:r>
          </a:p>
        </p:txBody>
      </p:sp>
    </p:spTree>
    <p:extLst>
      <p:ext uri="{BB962C8B-B14F-4D97-AF65-F5344CB8AC3E}">
        <p14:creationId xmlns:p14="http://schemas.microsoft.com/office/powerpoint/2010/main" val="189545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87037" y="695959"/>
            <a:ext cx="8458200" cy="1254761"/>
          </a:xfrm>
        </p:spPr>
        <p:txBody>
          <a:bodyPr>
            <a:normAutofit/>
          </a:bodyPr>
          <a:lstStyle/>
          <a:p>
            <a:r>
              <a:rPr lang="en-US" altLang="zh-CN" dirty="0"/>
              <a:t>Outline</a:t>
            </a:r>
            <a:endParaRPr lang="zh-CN" altLang="en-US" dirty="0"/>
          </a:p>
        </p:txBody>
      </p:sp>
      <p:sp>
        <p:nvSpPr>
          <p:cNvPr id="5" name="副标题 4"/>
          <p:cNvSpPr>
            <a:spLocks noGrp="1"/>
          </p:cNvSpPr>
          <p:nvPr>
            <p:ph type="subTitle" idx="1"/>
          </p:nvPr>
        </p:nvSpPr>
        <p:spPr>
          <a:xfrm>
            <a:off x="488373" y="2369733"/>
            <a:ext cx="6858000" cy="3535998"/>
          </a:xfrm>
        </p:spPr>
        <p:txBody>
          <a:bodyPr>
            <a:normAutofit/>
          </a:bodyPr>
          <a:lstStyle/>
          <a:p>
            <a:pPr marL="342900" indent="-342900" algn="l">
              <a:buFont typeface="Wingdings" panose="05000000000000000000" pitchFamily="2" charset="2"/>
              <a:buChar char="Ø"/>
            </a:pPr>
            <a:r>
              <a:rPr kumimoji="1" lang="en-US" altLang="zh-CN" dirty="0">
                <a:latin typeface="新宋体" panose="02010609030101010101" pitchFamily="49" charset="-122"/>
                <a:ea typeface="新宋体" panose="02010609030101010101" pitchFamily="49" charset="-122"/>
              </a:rPr>
              <a:t>Introduction of</a:t>
            </a:r>
            <a:r>
              <a:rPr kumimoji="1" lang="zh-CN" altLang="en-US" dirty="0">
                <a:latin typeface="新宋体" panose="02010609030101010101" pitchFamily="49" charset="-122"/>
                <a:ea typeface="新宋体" panose="02010609030101010101" pitchFamily="49" charset="-122"/>
              </a:rPr>
              <a:t> </a:t>
            </a:r>
            <a:r>
              <a:rPr kumimoji="1" lang="en-US" altLang="zh-CN" dirty="0">
                <a:latin typeface="新宋体" panose="02010609030101010101" pitchFamily="49" charset="-122"/>
                <a:ea typeface="新宋体" panose="02010609030101010101" pitchFamily="49" charset="-122"/>
              </a:rPr>
              <a:t>magnetism</a:t>
            </a:r>
          </a:p>
          <a:p>
            <a:pPr algn="l"/>
            <a:endParaRPr kumimoji="1" lang="en-US" altLang="zh-CN" dirty="0">
              <a:latin typeface="新宋体" panose="02010609030101010101" pitchFamily="49" charset="-122"/>
              <a:ea typeface="新宋体" panose="02010609030101010101" pitchFamily="49" charset="-122"/>
            </a:endParaRPr>
          </a:p>
          <a:p>
            <a:pPr marL="342900" indent="-342900" algn="l">
              <a:buFont typeface="Wingdings" panose="05000000000000000000" pitchFamily="2" charset="2"/>
              <a:buChar char="Ø"/>
            </a:pPr>
            <a:r>
              <a:rPr kumimoji="1" lang="en-US" altLang="zh-CN" dirty="0">
                <a:latin typeface="新宋体" panose="02010609030101010101" pitchFamily="49" charset="-122"/>
                <a:ea typeface="新宋体" panose="02010609030101010101" pitchFamily="49" charset="-122"/>
              </a:rPr>
              <a:t>Interfacial magnetism tailoring and imaging</a:t>
            </a:r>
            <a:endParaRPr kumimoji="1" lang="zh-CN" altLang="en-US" dirty="0"/>
          </a:p>
        </p:txBody>
      </p:sp>
      <p:pic>
        <p:nvPicPr>
          <p:cNvPr id="6" name="图片 5"/>
          <p:cNvPicPr>
            <a:picLocks noChangeAspect="1"/>
          </p:cNvPicPr>
          <p:nvPr/>
        </p:nvPicPr>
        <p:blipFill>
          <a:blip r:embed="rId3"/>
          <a:stretch>
            <a:fillRect/>
          </a:stretch>
        </p:blipFill>
        <p:spPr>
          <a:xfrm>
            <a:off x="0" y="10160"/>
            <a:ext cx="9144000" cy="685799"/>
          </a:xfrm>
          <a:prstGeom prst="rect">
            <a:avLst/>
          </a:prstGeom>
        </p:spPr>
      </p:pic>
    </p:spTree>
    <p:extLst>
      <p:ext uri="{BB962C8B-B14F-4D97-AF65-F5344CB8AC3E}">
        <p14:creationId xmlns:p14="http://schemas.microsoft.com/office/powerpoint/2010/main" val="323567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9144000" cy="685799"/>
          </a:xfrm>
          <a:prstGeom prst="rect">
            <a:avLst/>
          </a:prstGeom>
        </p:spPr>
      </p:pic>
      <p:sp>
        <p:nvSpPr>
          <p:cNvPr id="21" name="矩形 20"/>
          <p:cNvSpPr/>
          <p:nvPr/>
        </p:nvSpPr>
        <p:spPr>
          <a:xfrm>
            <a:off x="0" y="714732"/>
            <a:ext cx="8614064" cy="400110"/>
          </a:xfrm>
          <a:prstGeom prst="rect">
            <a:avLst/>
          </a:prstGeom>
        </p:spPr>
        <p:txBody>
          <a:bodyPr wrap="square">
            <a:spAutoFit/>
          </a:bodyPr>
          <a:lstStyle/>
          <a:p>
            <a:pPr marL="285750" lvl="0" indent="-285750">
              <a:buFont typeface="Wingdings" panose="05000000000000000000" pitchFamily="2" charset="2"/>
              <a:buChar char="Ø"/>
              <a:defRPr/>
            </a:pPr>
            <a:r>
              <a:rPr lang="en-US" altLang="zh-CN" sz="2000" dirty="0"/>
              <a:t>Tailoring the chirality of magnetic domain walls by interface engineering Films</a:t>
            </a:r>
            <a:endParaRPr lang="zh-CN" altLang="en-US" sz="2000" dirty="0"/>
          </a:p>
        </p:txBody>
      </p:sp>
      <p:sp>
        <p:nvSpPr>
          <p:cNvPr id="23" name="矩形 22"/>
          <p:cNvSpPr/>
          <p:nvPr/>
        </p:nvSpPr>
        <p:spPr>
          <a:xfrm>
            <a:off x="6125287" y="6264043"/>
            <a:ext cx="2382383" cy="430887"/>
          </a:xfrm>
          <a:prstGeom prst="rect">
            <a:avLst/>
          </a:prstGeom>
        </p:spPr>
        <p:txBody>
          <a:bodyPr wrap="none">
            <a:spAutoFit/>
          </a:bodyPr>
          <a:lstStyle/>
          <a:p>
            <a:r>
              <a:rPr lang="en-US" altLang="zh-CN" sz="1100" dirty="0"/>
              <a:t>Chen, G. et al. PRL 110, 177204 (2013)</a:t>
            </a:r>
          </a:p>
          <a:p>
            <a:r>
              <a:rPr lang="en-US" altLang="zh-CN" sz="1100" dirty="0"/>
              <a:t> Chen, G. et al. Nat. </a:t>
            </a:r>
            <a:r>
              <a:rPr lang="en-US" altLang="zh-CN" sz="1100" dirty="0" err="1"/>
              <a:t>Commun</a:t>
            </a:r>
            <a:r>
              <a:rPr lang="en-US" altLang="zh-CN" sz="1100" dirty="0"/>
              <a:t>. 4, 2671.</a:t>
            </a:r>
          </a:p>
        </p:txBody>
      </p:sp>
      <p:sp>
        <p:nvSpPr>
          <p:cNvPr id="12" name="矩形 11"/>
          <p:cNvSpPr/>
          <p:nvPr/>
        </p:nvSpPr>
        <p:spPr>
          <a:xfrm>
            <a:off x="1741473" y="4481733"/>
            <a:ext cx="2492565" cy="461665"/>
          </a:xfrm>
          <a:prstGeom prst="rect">
            <a:avLst/>
          </a:prstGeom>
        </p:spPr>
        <p:txBody>
          <a:bodyPr wrap="square">
            <a:spAutoFit/>
          </a:bodyPr>
          <a:lstStyle/>
          <a:p>
            <a:pPr marL="285750" indent="-285750">
              <a:buFont typeface="Wingdings" panose="05000000000000000000" pitchFamily="2" charset="2"/>
              <a:buChar char="Ø"/>
              <a:defRPr/>
            </a:pPr>
            <a:r>
              <a:rPr lang="en-US" altLang="zh-CN" sz="1200" dirty="0"/>
              <a:t> Chirality as a function of </a:t>
            </a:r>
            <a:r>
              <a:rPr lang="en-US" altLang="zh-CN" sz="1200" dirty="0" err="1"/>
              <a:t>Ir</a:t>
            </a:r>
            <a:r>
              <a:rPr lang="en-US" altLang="zh-CN" sz="1200" dirty="0"/>
              <a:t> inserting layer thickness. (a–c) </a:t>
            </a:r>
            <a:endParaRPr lang="zh-CN" altLang="en-US" sz="1200" dirty="0"/>
          </a:p>
        </p:txBody>
      </p:sp>
      <p:pic>
        <p:nvPicPr>
          <p:cNvPr id="6" name="图片 5"/>
          <p:cNvPicPr>
            <a:picLocks noChangeAspect="1"/>
          </p:cNvPicPr>
          <p:nvPr/>
        </p:nvPicPr>
        <p:blipFill>
          <a:blip r:embed="rId4"/>
          <a:stretch>
            <a:fillRect/>
          </a:stretch>
        </p:blipFill>
        <p:spPr>
          <a:xfrm>
            <a:off x="395984" y="1339010"/>
            <a:ext cx="3362844" cy="2210376"/>
          </a:xfrm>
          <a:prstGeom prst="rect">
            <a:avLst/>
          </a:prstGeom>
        </p:spPr>
      </p:pic>
      <p:pic>
        <p:nvPicPr>
          <p:cNvPr id="8" name="图片 7"/>
          <p:cNvPicPr>
            <a:picLocks noChangeAspect="1"/>
          </p:cNvPicPr>
          <p:nvPr/>
        </p:nvPicPr>
        <p:blipFill>
          <a:blip r:embed="rId5"/>
          <a:stretch>
            <a:fillRect/>
          </a:stretch>
        </p:blipFill>
        <p:spPr>
          <a:xfrm>
            <a:off x="4234038" y="1472732"/>
            <a:ext cx="3782498" cy="2168277"/>
          </a:xfrm>
          <a:prstGeom prst="rect">
            <a:avLst/>
          </a:prstGeom>
        </p:spPr>
      </p:pic>
      <p:sp>
        <p:nvSpPr>
          <p:cNvPr id="9" name="矩形 8"/>
          <p:cNvSpPr/>
          <p:nvPr/>
        </p:nvSpPr>
        <p:spPr>
          <a:xfrm>
            <a:off x="4572001" y="3712699"/>
            <a:ext cx="3584864" cy="584775"/>
          </a:xfrm>
          <a:prstGeom prst="rect">
            <a:avLst/>
          </a:prstGeom>
        </p:spPr>
        <p:txBody>
          <a:bodyPr wrap="square">
            <a:spAutoFit/>
          </a:bodyPr>
          <a:lstStyle/>
          <a:p>
            <a:pPr>
              <a:defRPr/>
            </a:pPr>
            <a:r>
              <a:rPr lang="zh-CN" altLang="en-US" sz="1600" dirty="0"/>
              <a:t>The dependence of the DW chirality on</a:t>
            </a:r>
            <a:endParaRPr lang="en-US" altLang="zh-CN" sz="1600" dirty="0"/>
          </a:p>
          <a:p>
            <a:pPr>
              <a:defRPr/>
            </a:pPr>
            <a:r>
              <a:rPr lang="zh-CN" altLang="en-US" sz="1600" dirty="0"/>
              <a:t> substrates and thickness of films</a:t>
            </a:r>
          </a:p>
        </p:txBody>
      </p:sp>
      <p:sp>
        <p:nvSpPr>
          <p:cNvPr id="10" name="矩形 9"/>
          <p:cNvSpPr/>
          <p:nvPr/>
        </p:nvSpPr>
        <p:spPr>
          <a:xfrm>
            <a:off x="203651" y="3619665"/>
            <a:ext cx="6915705" cy="584775"/>
          </a:xfrm>
          <a:prstGeom prst="rect">
            <a:avLst/>
          </a:prstGeom>
        </p:spPr>
        <p:txBody>
          <a:bodyPr wrap="square">
            <a:spAutoFit/>
          </a:bodyPr>
          <a:lstStyle/>
          <a:p>
            <a:pPr>
              <a:defRPr/>
            </a:pPr>
            <a:r>
              <a:rPr lang="zh-CN" altLang="en-US" sz="1600" dirty="0"/>
              <a:t>Real-space observation of </a:t>
            </a:r>
            <a:endParaRPr lang="en-US" altLang="zh-CN" sz="1600" dirty="0"/>
          </a:p>
          <a:p>
            <a:pPr>
              <a:defRPr/>
            </a:pPr>
            <a:r>
              <a:rPr lang="zh-CN" altLang="en-US" sz="1600" dirty="0"/>
              <a:t>chiral Ne</a:t>
            </a:r>
            <a:r>
              <a:rPr lang="en-US" altLang="zh-CN" sz="1600" dirty="0"/>
              <a:t>’</a:t>
            </a:r>
            <a:r>
              <a:rPr lang="zh-CN" altLang="en-US" sz="1600" dirty="0"/>
              <a:t>el walls in [Co/Ni]n multilayer</a:t>
            </a:r>
          </a:p>
        </p:txBody>
      </p:sp>
      <p:pic>
        <p:nvPicPr>
          <p:cNvPr id="11" name="图片 10"/>
          <p:cNvPicPr>
            <a:picLocks noChangeAspect="1"/>
          </p:cNvPicPr>
          <p:nvPr/>
        </p:nvPicPr>
        <p:blipFill>
          <a:blip r:embed="rId6"/>
          <a:stretch>
            <a:fillRect/>
          </a:stretch>
        </p:blipFill>
        <p:spPr>
          <a:xfrm>
            <a:off x="395984" y="4235919"/>
            <a:ext cx="1269314" cy="2243568"/>
          </a:xfrm>
          <a:prstGeom prst="rect">
            <a:avLst/>
          </a:prstGeom>
        </p:spPr>
      </p:pic>
      <p:sp>
        <p:nvSpPr>
          <p:cNvPr id="13" name="矩形 12"/>
          <p:cNvSpPr/>
          <p:nvPr/>
        </p:nvSpPr>
        <p:spPr>
          <a:xfrm>
            <a:off x="4563232" y="4656891"/>
            <a:ext cx="3886200" cy="1323439"/>
          </a:xfrm>
          <a:prstGeom prst="rect">
            <a:avLst/>
          </a:prstGeom>
        </p:spPr>
        <p:txBody>
          <a:bodyPr wrap="square">
            <a:spAutoFit/>
          </a:bodyPr>
          <a:lstStyle/>
          <a:p>
            <a:pPr>
              <a:defRPr/>
            </a:pPr>
            <a:r>
              <a:rPr lang="en-US" altLang="zh-CN" sz="1600" dirty="0"/>
              <a:t>T</a:t>
            </a:r>
            <a:r>
              <a:rPr lang="zh-CN" altLang="en-US" sz="1600" dirty="0"/>
              <a:t>hese experiments demonstrate that interface engineering provides a way to tailor the strength and the sign of the DMI and, as a result, to control DW spin structure in magnetic materials</a:t>
            </a:r>
          </a:p>
        </p:txBody>
      </p:sp>
    </p:spTree>
    <p:extLst>
      <p:ext uri="{BB962C8B-B14F-4D97-AF65-F5344CB8AC3E}">
        <p14:creationId xmlns:p14="http://schemas.microsoft.com/office/powerpoint/2010/main" val="58004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6FA0617-AEAD-4DFA-8192-D044753457B6}"/>
              </a:ext>
            </a:extLst>
          </p:cNvPr>
          <p:cNvSpPr>
            <a:spLocks noGrp="1"/>
          </p:cNvSpPr>
          <p:nvPr>
            <p:ph type="title"/>
          </p:nvPr>
        </p:nvSpPr>
        <p:spPr/>
        <p:txBody>
          <a:bodyPr/>
          <a:lstStyle/>
          <a:p>
            <a:r>
              <a:rPr lang="en-US" altLang="zh-CN" dirty="0" err="1"/>
              <a:t>Summary&amp;Outlook</a:t>
            </a:r>
            <a:endParaRPr lang="zh-CN" altLang="en-US" dirty="0"/>
          </a:p>
        </p:txBody>
      </p:sp>
      <p:sp>
        <p:nvSpPr>
          <p:cNvPr id="3" name="内容占位符 2">
            <a:extLst>
              <a:ext uri="{FF2B5EF4-FFF2-40B4-BE49-F238E27FC236}">
                <a16:creationId xmlns="" xmlns:a16="http://schemas.microsoft.com/office/drawing/2014/main" id="{27459326-3E63-4A3E-BD7F-0D5251839B5B}"/>
              </a:ext>
            </a:extLst>
          </p:cNvPr>
          <p:cNvSpPr>
            <a:spLocks noGrp="1"/>
          </p:cNvSpPr>
          <p:nvPr>
            <p:ph idx="1"/>
          </p:nvPr>
        </p:nvSpPr>
        <p:spPr>
          <a:xfrm>
            <a:off x="574097" y="1361209"/>
            <a:ext cx="8338705" cy="5278582"/>
          </a:xfrm>
        </p:spPr>
        <p:txBody>
          <a:bodyPr>
            <a:normAutofit fontScale="70000" lnSpcReduction="20000"/>
          </a:bodyPr>
          <a:lstStyle/>
          <a:p>
            <a:r>
              <a:rPr lang="en-US" altLang="zh-CN" sz="3100" b="1" dirty="0"/>
              <a:t>Modification</a:t>
            </a:r>
          </a:p>
          <a:p>
            <a:pPr>
              <a:buFont typeface="Wingdings" panose="05000000000000000000" pitchFamily="2" charset="2"/>
              <a:buChar char="Ø"/>
            </a:pPr>
            <a:r>
              <a:rPr lang="en-US" altLang="zh-CN" sz="3100" dirty="0"/>
              <a:t>introduction of high spin-orbit-coupled impurity atoms at interfaces. </a:t>
            </a:r>
            <a:endParaRPr lang="en-US" altLang="zh-CN" sz="3100" dirty="0" smtClean="0"/>
          </a:p>
          <a:p>
            <a:pPr>
              <a:buFont typeface="Wingdings" panose="05000000000000000000" pitchFamily="2" charset="2"/>
              <a:buChar char="Ø"/>
            </a:pPr>
            <a:r>
              <a:rPr lang="en-US" altLang="zh-CN" sz="3100" dirty="0"/>
              <a:t>Imaging the motion of domain wall</a:t>
            </a:r>
          </a:p>
          <a:p>
            <a:pPr>
              <a:buFont typeface="Wingdings" panose="05000000000000000000" pitchFamily="2" charset="2"/>
              <a:buChar char="Ø"/>
            </a:pPr>
            <a:r>
              <a:rPr lang="en-US" altLang="zh-CN" sz="3100" dirty="0" smtClean="0"/>
              <a:t>electrostatic </a:t>
            </a:r>
            <a:r>
              <a:rPr lang="en-US" altLang="zh-CN" sz="3100" dirty="0"/>
              <a:t>or electrochemical control of magnetism via large surface or interface electric fields </a:t>
            </a:r>
            <a:r>
              <a:rPr lang="en-US" altLang="zh-CN" sz="1800" dirty="0"/>
              <a:t/>
            </a:r>
            <a:br>
              <a:rPr lang="en-US" altLang="zh-CN" sz="1800" dirty="0"/>
            </a:br>
            <a:endParaRPr lang="en-US" altLang="zh-CN" sz="1900" dirty="0"/>
          </a:p>
          <a:p>
            <a:r>
              <a:rPr lang="en-US" altLang="zh-CN" sz="3100" b="1" dirty="0"/>
              <a:t>Characterization tools </a:t>
            </a:r>
          </a:p>
          <a:p>
            <a:pPr>
              <a:buFont typeface="Wingdings" panose="05000000000000000000" pitchFamily="2" charset="2"/>
              <a:buChar char="Ø"/>
            </a:pPr>
            <a:r>
              <a:rPr lang="en-US" altLang="zh-CN" sz="3100" dirty="0"/>
              <a:t>real space :</a:t>
            </a:r>
          </a:p>
          <a:p>
            <a:pPr marL="0" indent="0">
              <a:buNone/>
            </a:pPr>
            <a:r>
              <a:rPr lang="en-US" altLang="zh-CN" sz="3100" dirty="0" smtClean="0"/>
              <a:t>STM</a:t>
            </a:r>
          </a:p>
          <a:p>
            <a:pPr marL="0" indent="0">
              <a:buNone/>
            </a:pPr>
            <a:r>
              <a:rPr lang="en-US" altLang="zh-CN" sz="3100" dirty="0" smtClean="0"/>
              <a:t>cross </a:t>
            </a:r>
            <a:r>
              <a:rPr lang="en-US" altLang="zh-CN" sz="3100" dirty="0"/>
              <a:t>sectional transmission electron microscopy (XPEEM\ SPLEEM) </a:t>
            </a:r>
          </a:p>
          <a:p>
            <a:pPr>
              <a:buFont typeface="Wingdings" panose="05000000000000000000" pitchFamily="2" charset="2"/>
              <a:buChar char="Ø"/>
            </a:pPr>
            <a:r>
              <a:rPr lang="en-US" altLang="zh-CN" sz="3100" dirty="0"/>
              <a:t>reciprocal space:</a:t>
            </a:r>
          </a:p>
          <a:p>
            <a:pPr marL="0" indent="0">
              <a:buNone/>
            </a:pPr>
            <a:r>
              <a:rPr lang="en-US" altLang="zh-CN" sz="3100" dirty="0"/>
              <a:t>high-resolution </a:t>
            </a:r>
            <a:r>
              <a:rPr lang="en-US" altLang="zh-CN" sz="3100"/>
              <a:t>x-ray </a:t>
            </a:r>
            <a:r>
              <a:rPr lang="en-US" altLang="zh-CN" sz="3100" smtClean="0"/>
              <a:t>scattering</a:t>
            </a:r>
            <a:r>
              <a:rPr lang="en-US" altLang="zh-CN" sz="3100" smtClean="0"/>
              <a:t>/absorption tools</a:t>
            </a:r>
            <a:r>
              <a:rPr lang="en-US" altLang="zh-CN" sz="3100" dirty="0"/>
              <a:t/>
            </a:r>
            <a:br>
              <a:rPr lang="en-US" altLang="zh-CN" sz="3100" dirty="0"/>
            </a:br>
            <a:r>
              <a:rPr lang="en-US" altLang="zh-CN" sz="3100" dirty="0"/>
              <a:t> </a:t>
            </a:r>
            <a:br>
              <a:rPr lang="en-US" altLang="zh-CN" sz="3100" dirty="0"/>
            </a:br>
            <a:r>
              <a:rPr lang="en-US" altLang="zh-CN" sz="3100" dirty="0"/>
              <a:t> </a:t>
            </a:r>
            <a:br>
              <a:rPr lang="en-US" altLang="zh-CN" sz="3100" dirty="0"/>
            </a:br>
            <a:r>
              <a:rPr lang="en-US" altLang="zh-CN" sz="3100" dirty="0"/>
              <a:t>Macroscopic tools such as SQUID and magneto-optical Kerr effect (MOKE) magnetometry </a:t>
            </a:r>
            <a:endParaRPr lang="zh-CN" altLang="en-US" sz="3100" dirty="0"/>
          </a:p>
        </p:txBody>
      </p:sp>
      <p:pic>
        <p:nvPicPr>
          <p:cNvPr id="4" name="图片 3">
            <a:extLst>
              <a:ext uri="{FF2B5EF4-FFF2-40B4-BE49-F238E27FC236}">
                <a16:creationId xmlns="" xmlns:a16="http://schemas.microsoft.com/office/drawing/2014/main" id="{F3874513-F398-4792-BC91-1F6EE5CB7AD9}"/>
              </a:ext>
            </a:extLst>
          </p:cNvPr>
          <p:cNvPicPr>
            <a:picLocks noChangeAspect="1"/>
          </p:cNvPicPr>
          <p:nvPr/>
        </p:nvPicPr>
        <p:blipFill>
          <a:blip r:embed="rId3"/>
          <a:stretch>
            <a:fillRect/>
          </a:stretch>
        </p:blipFill>
        <p:spPr>
          <a:xfrm>
            <a:off x="0" y="0"/>
            <a:ext cx="9144000" cy="685799"/>
          </a:xfrm>
          <a:prstGeom prst="rect">
            <a:avLst/>
          </a:prstGeom>
        </p:spPr>
      </p:pic>
    </p:spTree>
    <p:extLst>
      <p:ext uri="{BB962C8B-B14F-4D97-AF65-F5344CB8AC3E}">
        <p14:creationId xmlns:p14="http://schemas.microsoft.com/office/powerpoint/2010/main" val="4168144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C995EBC-BB72-4A74-8887-335F0A8F2590}"/>
              </a:ext>
            </a:extLst>
          </p:cNvPr>
          <p:cNvSpPr>
            <a:spLocks noGrp="1"/>
          </p:cNvSpPr>
          <p:nvPr>
            <p:ph type="title"/>
          </p:nvPr>
        </p:nvSpPr>
        <p:spPr/>
        <p:txBody>
          <a:bodyPr/>
          <a:lstStyle/>
          <a:p>
            <a:r>
              <a:rPr lang="en-US" altLang="zh-CN" dirty="0"/>
              <a:t>Reference</a:t>
            </a:r>
            <a:endParaRPr lang="zh-CN" altLang="en-US" dirty="0"/>
          </a:p>
        </p:txBody>
      </p:sp>
      <p:sp>
        <p:nvSpPr>
          <p:cNvPr id="3" name="内容占位符 2">
            <a:extLst>
              <a:ext uri="{FF2B5EF4-FFF2-40B4-BE49-F238E27FC236}">
                <a16:creationId xmlns="" xmlns:a16="http://schemas.microsoft.com/office/drawing/2014/main" id="{EA42B6BC-0919-49C9-B46B-FCA2D7333312}"/>
              </a:ext>
            </a:extLst>
          </p:cNvPr>
          <p:cNvSpPr>
            <a:spLocks noGrp="1"/>
          </p:cNvSpPr>
          <p:nvPr>
            <p:ph idx="1"/>
          </p:nvPr>
        </p:nvSpPr>
        <p:spPr/>
        <p:txBody>
          <a:bodyPr>
            <a:noAutofit/>
          </a:bodyPr>
          <a:lstStyle/>
          <a:p>
            <a:pPr>
              <a:buFont typeface="Wingdings" panose="05000000000000000000" pitchFamily="2" charset="2"/>
              <a:buChar char="Ø"/>
            </a:pPr>
            <a:r>
              <a:rPr lang="en-US" altLang="zh-CN" sz="2000" dirty="0"/>
              <a:t>Wiebe J, </a:t>
            </a:r>
            <a:r>
              <a:rPr lang="en-US" altLang="zh-CN" sz="2000" dirty="0" err="1"/>
              <a:t>Khajetoorians</a:t>
            </a:r>
            <a:r>
              <a:rPr lang="en-US" altLang="zh-CN" sz="2000" dirty="0"/>
              <a:t> A </a:t>
            </a:r>
            <a:r>
              <a:rPr lang="en-US" altLang="zh-CN" sz="2000" dirty="0" err="1"/>
              <a:t>A</a:t>
            </a:r>
            <a:r>
              <a:rPr lang="en-US" altLang="zh-CN" sz="2000" dirty="0"/>
              <a:t>, </a:t>
            </a:r>
            <a:r>
              <a:rPr lang="en-US" altLang="zh-CN" sz="2000" dirty="0" err="1"/>
              <a:t>Steinbrecher</a:t>
            </a:r>
            <a:r>
              <a:rPr lang="en-US" altLang="zh-CN" sz="2000" dirty="0"/>
              <a:t> M, et al. Tailoring the chiral magnetic interaction between two individual atoms[J]. Nature Communications, 2016, 7:10620.</a:t>
            </a:r>
          </a:p>
          <a:p>
            <a:pPr>
              <a:buFont typeface="Wingdings" panose="05000000000000000000" pitchFamily="2" charset="2"/>
              <a:buChar char="Ø"/>
            </a:pPr>
            <a:r>
              <a:rPr lang="en-US" altLang="zh-CN" sz="2000" dirty="0"/>
              <a:t>Malinowski G, </a:t>
            </a:r>
            <a:r>
              <a:rPr lang="en-US" altLang="zh-CN" sz="2000" dirty="0" err="1"/>
              <a:t>Boulle</a:t>
            </a:r>
            <a:r>
              <a:rPr lang="en-US" altLang="zh-CN" sz="2000" dirty="0"/>
              <a:t> O, </a:t>
            </a:r>
            <a:r>
              <a:rPr lang="en-US" altLang="zh-CN" sz="2000" dirty="0" err="1"/>
              <a:t>Kläui</a:t>
            </a:r>
            <a:r>
              <a:rPr lang="en-US" altLang="zh-CN" sz="2000" dirty="0"/>
              <a:t> M. Current-induced domain wall motion in nanoscale ferromagnetic elements[J]. Journal of Physics D: Applied Physics, 2011, 44(38): 384005.</a:t>
            </a:r>
          </a:p>
          <a:p>
            <a:pPr>
              <a:buFont typeface="Wingdings" panose="05000000000000000000" pitchFamily="2" charset="2"/>
              <a:buChar char="Ø"/>
            </a:pPr>
            <a:r>
              <a:rPr lang="en-US" altLang="zh-CN" sz="2000" dirty="0"/>
              <a:t>Chen G, Zhu J, Quesada A, et al. Novel chiral magnetic domain wall structure in Fe/Ni/Cu (001) films[J]. Physical review letters, 2013, 110(17): 177204.</a:t>
            </a:r>
            <a:endParaRPr lang="zh-CN" altLang="en-US" sz="2000" dirty="0"/>
          </a:p>
          <a:p>
            <a:pPr>
              <a:buFont typeface="Wingdings" panose="05000000000000000000" pitchFamily="2" charset="2"/>
              <a:buChar char="Ø"/>
            </a:pPr>
            <a:endParaRPr lang="en-US" altLang="zh-CN" sz="2000" dirty="0"/>
          </a:p>
          <a:p>
            <a:pPr>
              <a:buFont typeface="Wingdings" panose="05000000000000000000" pitchFamily="2" charset="2"/>
              <a:buChar char="Ø"/>
            </a:pPr>
            <a:r>
              <a:rPr lang="en-US" altLang="zh-CN" sz="2000" dirty="0"/>
              <a:t>Wang W G, Li M, Hageman S, et al. Electric-field-assisted switching in magnetic tunnel junctions[J]. Nature materials, 2012, 11(1): 64-68.</a:t>
            </a:r>
          </a:p>
          <a:p>
            <a:pPr>
              <a:buFont typeface="Wingdings" panose="05000000000000000000" pitchFamily="2" charset="2"/>
              <a:buChar char="Ø"/>
            </a:pPr>
            <a:r>
              <a:rPr lang="en-US" altLang="zh-CN" sz="2000" dirty="0"/>
              <a:t>Hsu P J, </a:t>
            </a:r>
            <a:r>
              <a:rPr lang="en-US" altLang="zh-CN" sz="2000" dirty="0" err="1"/>
              <a:t>Kubetzka</a:t>
            </a:r>
            <a:r>
              <a:rPr lang="en-US" altLang="zh-CN" sz="2000" dirty="0"/>
              <a:t> A, </a:t>
            </a:r>
            <a:r>
              <a:rPr lang="en-US" altLang="zh-CN" sz="2000" dirty="0" err="1"/>
              <a:t>Finco</a:t>
            </a:r>
            <a:r>
              <a:rPr lang="en-US" altLang="zh-CN" sz="2000" dirty="0"/>
              <a:t> A, et al. Electric-field-driven switching of individual magnetic </a:t>
            </a:r>
            <a:r>
              <a:rPr lang="en-US" altLang="zh-CN" sz="2000" dirty="0" err="1"/>
              <a:t>skyrmions</a:t>
            </a:r>
            <a:r>
              <a:rPr lang="en-US" altLang="zh-CN" sz="2000" dirty="0"/>
              <a:t>[J]. Nature nanotechnology, 2016.</a:t>
            </a:r>
          </a:p>
          <a:p>
            <a:endParaRPr lang="zh-CN" altLang="en-US" sz="2000" dirty="0"/>
          </a:p>
        </p:txBody>
      </p:sp>
      <p:pic>
        <p:nvPicPr>
          <p:cNvPr id="4" name="图片 3">
            <a:extLst>
              <a:ext uri="{FF2B5EF4-FFF2-40B4-BE49-F238E27FC236}">
                <a16:creationId xmlns="" xmlns:a16="http://schemas.microsoft.com/office/drawing/2014/main" id="{48511595-9740-4FD5-BC6A-CA1BEA04FD0A}"/>
              </a:ext>
            </a:extLst>
          </p:cNvPr>
          <p:cNvPicPr>
            <a:picLocks noChangeAspect="1"/>
          </p:cNvPicPr>
          <p:nvPr/>
        </p:nvPicPr>
        <p:blipFill>
          <a:blip r:embed="rId2"/>
          <a:stretch>
            <a:fillRect/>
          </a:stretch>
        </p:blipFill>
        <p:spPr>
          <a:xfrm>
            <a:off x="0" y="0"/>
            <a:ext cx="9144000" cy="685799"/>
          </a:xfrm>
          <a:prstGeom prst="rect">
            <a:avLst/>
          </a:prstGeom>
        </p:spPr>
      </p:pic>
    </p:spTree>
    <p:extLst>
      <p:ext uri="{BB962C8B-B14F-4D97-AF65-F5344CB8AC3E}">
        <p14:creationId xmlns:p14="http://schemas.microsoft.com/office/powerpoint/2010/main" val="312698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D4450105-C20D-49F5-B9C2-D9E9B4A70B02}"/>
              </a:ext>
            </a:extLst>
          </p:cNvPr>
          <p:cNvSpPr>
            <a:spLocks noGrp="1"/>
          </p:cNvSpPr>
          <p:nvPr>
            <p:ph idx="1"/>
          </p:nvPr>
        </p:nvSpPr>
        <p:spPr>
          <a:xfrm>
            <a:off x="628650" y="2462645"/>
            <a:ext cx="7886700" cy="3714318"/>
          </a:xfrm>
        </p:spPr>
        <p:txBody>
          <a:bodyPr>
            <a:normAutofit/>
          </a:bodyPr>
          <a:lstStyle/>
          <a:p>
            <a:pPr marL="0" indent="0" algn="ctr">
              <a:buNone/>
            </a:pPr>
            <a:r>
              <a:rPr lang="en-US" altLang="zh-CN" sz="7200" dirty="0"/>
              <a:t>Thanks!</a:t>
            </a:r>
            <a:endParaRPr lang="zh-CN" altLang="en-US" sz="7200" dirty="0"/>
          </a:p>
        </p:txBody>
      </p:sp>
      <p:pic>
        <p:nvPicPr>
          <p:cNvPr id="4" name="图片 3">
            <a:extLst>
              <a:ext uri="{FF2B5EF4-FFF2-40B4-BE49-F238E27FC236}">
                <a16:creationId xmlns="" xmlns:a16="http://schemas.microsoft.com/office/drawing/2014/main" id="{57269FED-BD78-4BA3-BE8E-AD467BA58C38}"/>
              </a:ext>
            </a:extLst>
          </p:cNvPr>
          <p:cNvPicPr>
            <a:picLocks noChangeAspect="1"/>
          </p:cNvPicPr>
          <p:nvPr/>
        </p:nvPicPr>
        <p:blipFill>
          <a:blip r:embed="rId2"/>
          <a:stretch>
            <a:fillRect/>
          </a:stretch>
        </p:blipFill>
        <p:spPr>
          <a:xfrm>
            <a:off x="0" y="0"/>
            <a:ext cx="9144000" cy="685799"/>
          </a:xfrm>
          <a:prstGeom prst="rect">
            <a:avLst/>
          </a:prstGeom>
        </p:spPr>
      </p:pic>
    </p:spTree>
    <p:extLst>
      <p:ext uri="{BB962C8B-B14F-4D97-AF65-F5344CB8AC3E}">
        <p14:creationId xmlns:p14="http://schemas.microsoft.com/office/powerpoint/2010/main" val="367701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87037" y="695959"/>
            <a:ext cx="8458200" cy="1254761"/>
          </a:xfrm>
        </p:spPr>
        <p:txBody>
          <a:bodyPr>
            <a:normAutofit/>
          </a:bodyPr>
          <a:lstStyle/>
          <a:p>
            <a:r>
              <a:rPr lang="en-US" altLang="zh-CN" dirty="0"/>
              <a:t>Outline</a:t>
            </a:r>
            <a:endParaRPr lang="zh-CN" altLang="en-US" dirty="0"/>
          </a:p>
        </p:txBody>
      </p:sp>
      <p:sp>
        <p:nvSpPr>
          <p:cNvPr id="5" name="副标题 4"/>
          <p:cNvSpPr>
            <a:spLocks noGrp="1"/>
          </p:cNvSpPr>
          <p:nvPr>
            <p:ph type="subTitle" idx="1"/>
          </p:nvPr>
        </p:nvSpPr>
        <p:spPr>
          <a:xfrm>
            <a:off x="488373" y="2369733"/>
            <a:ext cx="6858000" cy="3535998"/>
          </a:xfrm>
        </p:spPr>
        <p:txBody>
          <a:bodyPr>
            <a:normAutofit/>
          </a:bodyPr>
          <a:lstStyle/>
          <a:p>
            <a:pPr marL="342900" indent="-342900" algn="l">
              <a:buFont typeface="Wingdings" panose="05000000000000000000" pitchFamily="2" charset="2"/>
              <a:buChar char="Ø"/>
            </a:pPr>
            <a:r>
              <a:rPr kumimoji="1" lang="en-US" altLang="zh-CN" b="1" dirty="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Introduction of</a:t>
            </a:r>
            <a:r>
              <a:rPr kumimoji="1" lang="zh-CN" altLang="en-US" b="1" dirty="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 </a:t>
            </a:r>
            <a:r>
              <a:rPr kumimoji="1" lang="en-US" altLang="zh-CN" b="1" dirty="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magnetism</a:t>
            </a:r>
          </a:p>
          <a:p>
            <a:pPr algn="l"/>
            <a:endParaRPr kumimoji="1" lang="en-US" altLang="zh-CN" dirty="0">
              <a:latin typeface="新宋体" panose="02010609030101010101" pitchFamily="49" charset="-122"/>
              <a:ea typeface="新宋体" panose="02010609030101010101" pitchFamily="49" charset="-122"/>
            </a:endParaRPr>
          </a:p>
          <a:p>
            <a:pPr marL="342900" indent="-342900" algn="l">
              <a:buFont typeface="Wingdings" panose="05000000000000000000" pitchFamily="2" charset="2"/>
              <a:buChar char="Ø"/>
            </a:pPr>
            <a:r>
              <a:rPr kumimoji="1" lang="en-US" altLang="zh-CN" dirty="0">
                <a:latin typeface="新宋体" panose="02010609030101010101" pitchFamily="49" charset="-122"/>
                <a:ea typeface="新宋体" panose="02010609030101010101" pitchFamily="49" charset="-122"/>
              </a:rPr>
              <a:t>Interfacial magnetism tailoring and imaging </a:t>
            </a:r>
            <a:r>
              <a:rPr lang="en-US" altLang="zh-CN" dirty="0"/>
              <a:t/>
            </a:r>
            <a:br>
              <a:rPr lang="en-US" altLang="zh-CN" dirty="0"/>
            </a:br>
            <a:endParaRPr kumimoji="1" lang="en-US" altLang="zh-CN" dirty="0">
              <a:latin typeface="新宋体" panose="02010609030101010101" pitchFamily="49" charset="-122"/>
              <a:ea typeface="新宋体" panose="02010609030101010101" pitchFamily="49" charset="-122"/>
            </a:endParaRPr>
          </a:p>
          <a:p>
            <a:pPr algn="l"/>
            <a:endParaRPr kumimoji="1" lang="zh-CN" altLang="en-US" dirty="0"/>
          </a:p>
        </p:txBody>
      </p:sp>
      <p:pic>
        <p:nvPicPr>
          <p:cNvPr id="6" name="图片 5"/>
          <p:cNvPicPr>
            <a:picLocks noChangeAspect="1"/>
          </p:cNvPicPr>
          <p:nvPr/>
        </p:nvPicPr>
        <p:blipFill>
          <a:blip r:embed="rId3"/>
          <a:stretch>
            <a:fillRect/>
          </a:stretch>
        </p:blipFill>
        <p:spPr>
          <a:xfrm>
            <a:off x="0" y="10160"/>
            <a:ext cx="9144000" cy="685799"/>
          </a:xfrm>
          <a:prstGeom prst="rect">
            <a:avLst/>
          </a:prstGeom>
        </p:spPr>
      </p:pic>
    </p:spTree>
    <p:extLst>
      <p:ext uri="{BB962C8B-B14F-4D97-AF65-F5344CB8AC3E}">
        <p14:creationId xmlns:p14="http://schemas.microsoft.com/office/powerpoint/2010/main" val="84835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853440"/>
            <a:ext cx="3677343" cy="928689"/>
          </a:xfrm>
        </p:spPr>
        <p:txBody>
          <a:bodyPr>
            <a:normAutofit fontScale="90000"/>
          </a:bodyPr>
          <a:lstStyle/>
          <a:p>
            <a:r>
              <a:rPr kumimoji="1" lang="en-US" altLang="zh-CN" dirty="0"/>
              <a:t>Magnetic Origin:</a:t>
            </a:r>
            <a:endParaRPr kumimoji="1" lang="zh-CN" altLang="en-US" dirty="0"/>
          </a:p>
        </p:txBody>
      </p:sp>
      <p:sp>
        <p:nvSpPr>
          <p:cNvPr id="3" name="内容占位符 2"/>
          <p:cNvSpPr>
            <a:spLocks noGrp="1"/>
          </p:cNvSpPr>
          <p:nvPr>
            <p:ph idx="1"/>
          </p:nvPr>
        </p:nvSpPr>
        <p:spPr>
          <a:xfrm>
            <a:off x="628650" y="4143535"/>
            <a:ext cx="7886700" cy="2193764"/>
          </a:xfrm>
        </p:spPr>
        <p:txBody>
          <a:bodyPr>
            <a:normAutofit/>
          </a:bodyPr>
          <a:lstStyle/>
          <a:p>
            <a:pPr>
              <a:buFont typeface="Wingdings" panose="05000000000000000000" pitchFamily="2" charset="2"/>
              <a:buChar char="Ø"/>
            </a:pPr>
            <a:r>
              <a:rPr lang="en-US" altLang="zh-CN" sz="2400" dirty="0"/>
              <a:t>Atomic magnetic moment</a:t>
            </a:r>
          </a:p>
          <a:p>
            <a:pPr>
              <a:buFont typeface="Wingdings" panose="05000000000000000000" pitchFamily="2" charset="2"/>
              <a:buChar char="Ø"/>
            </a:pPr>
            <a:r>
              <a:rPr lang="en-US" altLang="zh-CN" sz="2400" dirty="0"/>
              <a:t>Unfilled electron shell</a:t>
            </a:r>
          </a:p>
          <a:p>
            <a:pPr marL="0" indent="0">
              <a:buNone/>
            </a:pPr>
            <a:endParaRPr lang="en-US" altLang="zh-CN" sz="2400" dirty="0"/>
          </a:p>
          <a:p>
            <a:r>
              <a:rPr lang="en-US" altLang="zh-CN" sz="2400" dirty="0"/>
              <a:t>Example</a:t>
            </a:r>
            <a:r>
              <a:rPr lang="zh-CN" altLang="en-US" sz="2400" dirty="0"/>
              <a:t>：</a:t>
            </a:r>
            <a:r>
              <a:rPr lang="en-US" altLang="zh-CN" sz="2400" dirty="0"/>
              <a:t>Fe</a:t>
            </a:r>
            <a:r>
              <a:rPr lang="zh-CN" altLang="en-US" sz="2400" dirty="0"/>
              <a:t>（</a:t>
            </a:r>
            <a:r>
              <a:rPr lang="en-US" altLang="zh-CN" sz="2400" dirty="0"/>
              <a:t>26</a:t>
            </a:r>
            <a:r>
              <a:rPr lang="zh-CN" altLang="en-US" sz="2400" dirty="0"/>
              <a:t>）</a:t>
            </a:r>
            <a:r>
              <a:rPr lang="en-US" altLang="zh-CN" sz="2400" dirty="0"/>
              <a:t>: 1</a:t>
            </a:r>
            <a:r>
              <a:rPr lang="en-US" altLang="zh-CN" sz="2400" i="1" dirty="0"/>
              <a:t>s</a:t>
            </a:r>
            <a:r>
              <a:rPr lang="en-US" altLang="zh-CN" sz="2400" dirty="0"/>
              <a:t>2</a:t>
            </a:r>
            <a:r>
              <a:rPr lang="zh-CN" altLang="en-US" sz="2400" dirty="0"/>
              <a:t> </a:t>
            </a:r>
            <a:r>
              <a:rPr lang="en-US" altLang="zh-CN" sz="2400" dirty="0"/>
              <a:t>2</a:t>
            </a:r>
            <a:r>
              <a:rPr lang="en-US" altLang="zh-CN" sz="2400" i="1" dirty="0"/>
              <a:t>s</a:t>
            </a:r>
            <a:r>
              <a:rPr lang="en-US" altLang="zh-CN" sz="2400" dirty="0"/>
              <a:t>2</a:t>
            </a:r>
            <a:r>
              <a:rPr lang="zh-CN" altLang="en-US" sz="2400" dirty="0"/>
              <a:t> </a:t>
            </a:r>
            <a:r>
              <a:rPr lang="en-US" altLang="zh-CN" sz="2400" dirty="0"/>
              <a:t>2</a:t>
            </a:r>
            <a:r>
              <a:rPr lang="en-US" altLang="zh-CN" sz="2400" i="1" dirty="0"/>
              <a:t>p</a:t>
            </a:r>
            <a:r>
              <a:rPr lang="en-US" altLang="zh-CN" sz="2400" dirty="0"/>
              <a:t>6</a:t>
            </a:r>
            <a:r>
              <a:rPr lang="zh-CN" altLang="en-US" sz="2400" dirty="0"/>
              <a:t> </a:t>
            </a:r>
            <a:r>
              <a:rPr lang="en-US" altLang="zh-CN" sz="2400" dirty="0"/>
              <a:t>3</a:t>
            </a:r>
            <a:r>
              <a:rPr lang="en-US" altLang="zh-CN" sz="2400" i="1" dirty="0"/>
              <a:t>s</a:t>
            </a:r>
            <a:r>
              <a:rPr lang="en-US" altLang="zh-CN" sz="2400" dirty="0"/>
              <a:t>2</a:t>
            </a:r>
            <a:r>
              <a:rPr lang="zh-CN" altLang="en-US" sz="2400" dirty="0"/>
              <a:t> </a:t>
            </a:r>
            <a:r>
              <a:rPr lang="en-US" altLang="zh-CN" sz="2400" dirty="0"/>
              <a:t>3</a:t>
            </a:r>
            <a:r>
              <a:rPr lang="en-US" altLang="zh-CN" sz="2400" i="1" dirty="0"/>
              <a:t>p</a:t>
            </a:r>
            <a:r>
              <a:rPr lang="en-US" altLang="zh-CN" sz="2400" dirty="0"/>
              <a:t>6</a:t>
            </a:r>
            <a:r>
              <a:rPr lang="zh-CN" altLang="en-US" sz="2400" dirty="0"/>
              <a:t> </a:t>
            </a:r>
            <a:r>
              <a:rPr lang="en-US" altLang="zh-CN" sz="2400" dirty="0"/>
              <a:t>4</a:t>
            </a:r>
            <a:r>
              <a:rPr lang="en-US" altLang="zh-CN" sz="2400" i="1" dirty="0"/>
              <a:t>s</a:t>
            </a:r>
            <a:r>
              <a:rPr lang="en-US" altLang="zh-CN" sz="2400" dirty="0"/>
              <a:t>2</a:t>
            </a:r>
            <a:r>
              <a:rPr lang="zh-CN" altLang="en-US" sz="2400" dirty="0"/>
              <a:t> </a:t>
            </a:r>
            <a:r>
              <a:rPr lang="en-US" altLang="zh-CN" sz="2400" dirty="0"/>
              <a:t>3</a:t>
            </a:r>
            <a:r>
              <a:rPr lang="en-US" altLang="zh-CN" sz="2400" i="1" dirty="0"/>
              <a:t>d</a:t>
            </a:r>
            <a:r>
              <a:rPr lang="en-US" altLang="zh-CN" sz="2400" dirty="0"/>
              <a:t>6</a:t>
            </a:r>
            <a:endParaRPr lang="zh-CN" altLang="en-US" sz="2400" dirty="0"/>
          </a:p>
          <a:p>
            <a:endParaRPr lang="zh-CN" altLang="en-US" sz="1200" dirty="0"/>
          </a:p>
        </p:txBody>
      </p:sp>
      <p:pic>
        <p:nvPicPr>
          <p:cNvPr id="4" name="图片 3"/>
          <p:cNvPicPr>
            <a:picLocks noChangeAspect="1"/>
          </p:cNvPicPr>
          <p:nvPr/>
        </p:nvPicPr>
        <p:blipFill>
          <a:blip r:embed="rId3"/>
          <a:stretch>
            <a:fillRect/>
          </a:stretch>
        </p:blipFill>
        <p:spPr>
          <a:xfrm>
            <a:off x="0" y="0"/>
            <a:ext cx="9144000" cy="685799"/>
          </a:xfrm>
          <a:prstGeom prst="rect">
            <a:avLst/>
          </a:prstGeom>
        </p:spPr>
      </p:pic>
      <p:pic>
        <p:nvPicPr>
          <p:cNvPr id="6" name="图片 5">
            <a:extLst>
              <a:ext uri="{FF2B5EF4-FFF2-40B4-BE49-F238E27FC236}">
                <a16:creationId xmlns="" xmlns:a16="http://schemas.microsoft.com/office/drawing/2014/main" id="{AD1B5F55-5C7F-44D1-B842-FC97EFB4F603}"/>
              </a:ext>
            </a:extLst>
          </p:cNvPr>
          <p:cNvPicPr>
            <a:picLocks noChangeAspect="1"/>
          </p:cNvPicPr>
          <p:nvPr/>
        </p:nvPicPr>
        <p:blipFill>
          <a:blip r:embed="rId4"/>
          <a:stretch>
            <a:fillRect/>
          </a:stretch>
        </p:blipFill>
        <p:spPr>
          <a:xfrm>
            <a:off x="4779818" y="4143535"/>
            <a:ext cx="2630667" cy="1354403"/>
          </a:xfrm>
          <a:prstGeom prst="rect">
            <a:avLst/>
          </a:prstGeom>
        </p:spPr>
      </p:pic>
      <p:pic>
        <p:nvPicPr>
          <p:cNvPr id="7" name="图片 6">
            <a:extLst>
              <a:ext uri="{FF2B5EF4-FFF2-40B4-BE49-F238E27FC236}">
                <a16:creationId xmlns="" xmlns:a16="http://schemas.microsoft.com/office/drawing/2014/main" id="{0D24A163-E8CF-4635-9A9E-135345C65FAB}"/>
              </a:ext>
            </a:extLst>
          </p:cNvPr>
          <p:cNvPicPr>
            <a:picLocks noChangeAspect="1"/>
          </p:cNvPicPr>
          <p:nvPr/>
        </p:nvPicPr>
        <p:blipFill>
          <a:blip r:embed="rId5"/>
          <a:stretch>
            <a:fillRect/>
          </a:stretch>
        </p:blipFill>
        <p:spPr>
          <a:xfrm>
            <a:off x="1160131" y="1818080"/>
            <a:ext cx="2842316" cy="1787489"/>
          </a:xfrm>
          <a:prstGeom prst="rect">
            <a:avLst/>
          </a:prstGeom>
        </p:spPr>
      </p:pic>
      <p:pic>
        <p:nvPicPr>
          <p:cNvPr id="8" name="图片 7">
            <a:extLst>
              <a:ext uri="{FF2B5EF4-FFF2-40B4-BE49-F238E27FC236}">
                <a16:creationId xmlns="" xmlns:a16="http://schemas.microsoft.com/office/drawing/2014/main" id="{B38AFD04-EC64-49D2-AC91-4251AC8FABE6}"/>
              </a:ext>
            </a:extLst>
          </p:cNvPr>
          <p:cNvPicPr>
            <a:picLocks noChangeAspect="1"/>
          </p:cNvPicPr>
          <p:nvPr/>
        </p:nvPicPr>
        <p:blipFill>
          <a:blip r:embed="rId6"/>
          <a:stretch>
            <a:fillRect/>
          </a:stretch>
        </p:blipFill>
        <p:spPr>
          <a:xfrm>
            <a:off x="5353202" y="2033191"/>
            <a:ext cx="2468709" cy="1572378"/>
          </a:xfrm>
          <a:prstGeom prst="rect">
            <a:avLst/>
          </a:prstGeom>
        </p:spPr>
      </p:pic>
      <p:sp>
        <p:nvSpPr>
          <p:cNvPr id="5" name="矩形 4"/>
          <p:cNvSpPr/>
          <p:nvPr/>
        </p:nvSpPr>
        <p:spPr>
          <a:xfrm>
            <a:off x="6999890" y="4143535"/>
            <a:ext cx="410595" cy="1122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5242843" y="4865555"/>
            <a:ext cx="2245777" cy="6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19816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527050"/>
            <a:ext cx="7886700" cy="1325563"/>
          </a:xfrm>
        </p:spPr>
        <p:txBody>
          <a:bodyPr/>
          <a:lstStyle/>
          <a:p>
            <a:r>
              <a:rPr kumimoji="1" lang="en-US" altLang="zh-CN"/>
              <a:t>Magnetic Materials Category:</a:t>
            </a:r>
            <a:endParaRPr kumimoji="1" lang="zh-CN" altLang="en-US"/>
          </a:p>
        </p:txBody>
      </p:sp>
      <p:sp>
        <p:nvSpPr>
          <p:cNvPr id="3" name="内容占位符 2"/>
          <p:cNvSpPr>
            <a:spLocks noGrp="1"/>
          </p:cNvSpPr>
          <p:nvPr>
            <p:ph idx="1"/>
          </p:nvPr>
        </p:nvSpPr>
        <p:spPr>
          <a:xfrm>
            <a:off x="628650" y="1852613"/>
            <a:ext cx="7886700" cy="907212"/>
          </a:xfrm>
        </p:spPr>
        <p:txBody>
          <a:bodyPr>
            <a:normAutofit/>
          </a:bodyPr>
          <a:lstStyle/>
          <a:p>
            <a:pPr>
              <a:buFont typeface="Wingdings" panose="05000000000000000000" pitchFamily="2" charset="2"/>
              <a:buChar char="Ø"/>
            </a:pPr>
            <a:r>
              <a:rPr lang="en-US" altLang="zh-CN" dirty="0"/>
              <a:t>Anti-magnetic</a:t>
            </a:r>
            <a:r>
              <a:rPr lang="zh-CN" altLang="en-US" dirty="0"/>
              <a:t> ，</a:t>
            </a:r>
            <a:r>
              <a:rPr lang="en-US" altLang="zh-CN" dirty="0"/>
              <a:t>Paramagnetic</a:t>
            </a:r>
            <a:r>
              <a:rPr lang="zh-CN" altLang="en-US" dirty="0"/>
              <a:t>，</a:t>
            </a:r>
            <a:r>
              <a:rPr lang="en-US" altLang="zh-CN" dirty="0"/>
              <a:t> Ferromagnetic</a:t>
            </a:r>
            <a:r>
              <a:rPr lang="zh-CN" altLang="en-US" dirty="0"/>
              <a:t>，</a:t>
            </a:r>
            <a:r>
              <a:rPr lang="en-US" altLang="zh-CN" dirty="0"/>
              <a:t> Anti-ferromagnetic</a:t>
            </a:r>
            <a:r>
              <a:rPr lang="zh-CN" altLang="en-US" dirty="0"/>
              <a:t>，</a:t>
            </a:r>
            <a:r>
              <a:rPr lang="en-US" altLang="zh-CN" dirty="0"/>
              <a:t> </a:t>
            </a:r>
            <a:r>
              <a:rPr lang="en-US" altLang="zh-CN" dirty="0" err="1"/>
              <a:t>Ferrimagnetic</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519" y="2887028"/>
            <a:ext cx="3496962" cy="3630482"/>
          </a:xfrm>
          <a:prstGeom prst="rect">
            <a:avLst/>
          </a:prstGeom>
        </p:spPr>
      </p:pic>
      <p:pic>
        <p:nvPicPr>
          <p:cNvPr id="5" name="图片 4"/>
          <p:cNvPicPr>
            <a:picLocks noChangeAspect="1"/>
          </p:cNvPicPr>
          <p:nvPr/>
        </p:nvPicPr>
        <p:blipFill>
          <a:blip r:embed="rId4"/>
          <a:stretch>
            <a:fillRect/>
          </a:stretch>
        </p:blipFill>
        <p:spPr>
          <a:xfrm>
            <a:off x="0" y="0"/>
            <a:ext cx="9144000" cy="685799"/>
          </a:xfrm>
          <a:prstGeom prst="rect">
            <a:avLst/>
          </a:prstGeom>
        </p:spPr>
      </p:pic>
    </p:spTree>
    <p:extLst>
      <p:ext uri="{BB962C8B-B14F-4D97-AF65-F5344CB8AC3E}">
        <p14:creationId xmlns:p14="http://schemas.microsoft.com/office/powerpoint/2010/main" val="10458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8353" y="807857"/>
            <a:ext cx="7886700" cy="1569308"/>
          </a:xfrm>
        </p:spPr>
        <p:txBody>
          <a:bodyPr>
            <a:normAutofit fontScale="90000"/>
          </a:bodyPr>
          <a:lstStyle/>
          <a:p>
            <a:r>
              <a:rPr lang="en-US" altLang="zh-CN" sz="3600" dirty="0"/>
              <a:t>Below</a:t>
            </a:r>
            <a:r>
              <a:rPr lang="zh-CN" altLang="en-US" sz="3600" dirty="0"/>
              <a:t> </a:t>
            </a:r>
            <a:r>
              <a:rPr lang="en-US" altLang="zh-CN" sz="3600" dirty="0"/>
              <a:t>Curie point or  Neil point, ferromagnetic, antiferromagnetic, ferromagnetic spin arrangement diagram:</a:t>
            </a:r>
            <a:endParaRPr kumimoji="1" lang="zh-CN" altLang="en-US" sz="3600" dirty="0"/>
          </a:p>
        </p:txBody>
      </p:sp>
      <p:sp>
        <p:nvSpPr>
          <p:cNvPr id="6" name="文本框 5"/>
          <p:cNvSpPr txBox="1"/>
          <p:nvPr/>
        </p:nvSpPr>
        <p:spPr>
          <a:xfrm>
            <a:off x="3077836" y="5075834"/>
            <a:ext cx="2988319" cy="369332"/>
          </a:xfrm>
          <a:prstGeom prst="rect">
            <a:avLst/>
          </a:prstGeom>
          <a:noFill/>
        </p:spPr>
        <p:txBody>
          <a:bodyPr wrap="none" rtlCol="0">
            <a:spAutoFit/>
          </a:bodyPr>
          <a:lstStyle/>
          <a:p>
            <a:r>
              <a:rPr kumimoji="1" lang="zh-CN" altLang="en-US"/>
              <a:t>铁磁性材料磁化矢量示意图</a:t>
            </a:r>
          </a:p>
        </p:txBody>
      </p:sp>
      <p:grpSp>
        <p:nvGrpSpPr>
          <p:cNvPr id="28" name="组 27"/>
          <p:cNvGrpSpPr/>
          <p:nvPr/>
        </p:nvGrpSpPr>
        <p:grpSpPr>
          <a:xfrm>
            <a:off x="4015947" y="3102483"/>
            <a:ext cx="778476" cy="1188720"/>
            <a:chOff x="3505200" y="2625811"/>
            <a:chExt cx="778476" cy="1188720"/>
          </a:xfrm>
        </p:grpSpPr>
        <p:cxnSp>
          <p:nvCxnSpPr>
            <p:cNvPr id="14" name="直线箭头连接符 13"/>
            <p:cNvCxnSpPr/>
            <p:nvPr/>
          </p:nvCxnSpPr>
          <p:spPr>
            <a:xfrm flipV="1">
              <a:off x="3505200" y="2625811"/>
              <a:ext cx="0" cy="11887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直线箭头连接符 14"/>
            <p:cNvCxnSpPr/>
            <p:nvPr/>
          </p:nvCxnSpPr>
          <p:spPr>
            <a:xfrm>
              <a:off x="3657600" y="2625811"/>
              <a:ext cx="0" cy="11887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直线箭头连接符 15"/>
            <p:cNvCxnSpPr/>
            <p:nvPr/>
          </p:nvCxnSpPr>
          <p:spPr>
            <a:xfrm flipV="1">
              <a:off x="3818238" y="2625811"/>
              <a:ext cx="0" cy="11887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直线箭头连接符 16"/>
            <p:cNvCxnSpPr/>
            <p:nvPr/>
          </p:nvCxnSpPr>
          <p:spPr>
            <a:xfrm>
              <a:off x="3970638" y="2625811"/>
              <a:ext cx="0" cy="11887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直线箭头连接符 17"/>
            <p:cNvCxnSpPr/>
            <p:nvPr/>
          </p:nvCxnSpPr>
          <p:spPr>
            <a:xfrm flipV="1">
              <a:off x="4131276" y="2625811"/>
              <a:ext cx="0" cy="11887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直线箭头连接符 18"/>
            <p:cNvCxnSpPr/>
            <p:nvPr/>
          </p:nvCxnSpPr>
          <p:spPr>
            <a:xfrm>
              <a:off x="4283676" y="2625811"/>
              <a:ext cx="0" cy="11887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29" name="组 28"/>
          <p:cNvGrpSpPr/>
          <p:nvPr/>
        </p:nvGrpSpPr>
        <p:grpSpPr>
          <a:xfrm>
            <a:off x="2171686" y="3112369"/>
            <a:ext cx="724930" cy="1248032"/>
            <a:chOff x="1260389" y="2792627"/>
            <a:chExt cx="724930" cy="1248032"/>
          </a:xfrm>
        </p:grpSpPr>
        <p:cxnSp>
          <p:nvCxnSpPr>
            <p:cNvPr id="9" name="直线箭头连接符 8"/>
            <p:cNvCxnSpPr/>
            <p:nvPr/>
          </p:nvCxnSpPr>
          <p:spPr>
            <a:xfrm flipV="1">
              <a:off x="1260389" y="2792627"/>
              <a:ext cx="0" cy="12480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直线箭头连接符 9"/>
            <p:cNvCxnSpPr/>
            <p:nvPr/>
          </p:nvCxnSpPr>
          <p:spPr>
            <a:xfrm flipV="1">
              <a:off x="1412789" y="2792627"/>
              <a:ext cx="0" cy="12480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直线箭头连接符 10"/>
            <p:cNvCxnSpPr/>
            <p:nvPr/>
          </p:nvCxnSpPr>
          <p:spPr>
            <a:xfrm flipV="1">
              <a:off x="1552832" y="2792627"/>
              <a:ext cx="0" cy="12480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直线箭头连接符 11"/>
            <p:cNvCxnSpPr/>
            <p:nvPr/>
          </p:nvCxnSpPr>
          <p:spPr>
            <a:xfrm flipV="1">
              <a:off x="1705232" y="2792627"/>
              <a:ext cx="0" cy="12480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直线箭头连接符 12"/>
            <p:cNvCxnSpPr/>
            <p:nvPr/>
          </p:nvCxnSpPr>
          <p:spPr>
            <a:xfrm flipV="1">
              <a:off x="1845276" y="2792627"/>
              <a:ext cx="0" cy="12480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直线箭头连接符 19"/>
            <p:cNvCxnSpPr/>
            <p:nvPr/>
          </p:nvCxnSpPr>
          <p:spPr>
            <a:xfrm flipV="1">
              <a:off x="1985319" y="2792627"/>
              <a:ext cx="0" cy="12480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30" name="组 29"/>
          <p:cNvGrpSpPr/>
          <p:nvPr/>
        </p:nvGrpSpPr>
        <p:grpSpPr>
          <a:xfrm>
            <a:off x="6066155" y="3132139"/>
            <a:ext cx="774357" cy="1188720"/>
            <a:chOff x="6211330" y="2625811"/>
            <a:chExt cx="774357" cy="1188720"/>
          </a:xfrm>
        </p:grpSpPr>
        <p:cxnSp>
          <p:nvCxnSpPr>
            <p:cNvPr id="21" name="直线箭头连接符 20"/>
            <p:cNvCxnSpPr/>
            <p:nvPr/>
          </p:nvCxnSpPr>
          <p:spPr>
            <a:xfrm flipV="1">
              <a:off x="6211330" y="2625811"/>
              <a:ext cx="0" cy="11887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直线箭头连接符 21"/>
            <p:cNvCxnSpPr/>
            <p:nvPr/>
          </p:nvCxnSpPr>
          <p:spPr>
            <a:xfrm flipH="1">
              <a:off x="6363730" y="3200400"/>
              <a:ext cx="0" cy="6141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直线箭头连接符 23"/>
            <p:cNvCxnSpPr/>
            <p:nvPr/>
          </p:nvCxnSpPr>
          <p:spPr>
            <a:xfrm flipV="1">
              <a:off x="6524368" y="2625811"/>
              <a:ext cx="0" cy="11887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直线箭头连接符 24"/>
            <p:cNvCxnSpPr/>
            <p:nvPr/>
          </p:nvCxnSpPr>
          <p:spPr>
            <a:xfrm flipH="1">
              <a:off x="6676768" y="3200400"/>
              <a:ext cx="0" cy="6141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6" name="直线箭头连接符 25"/>
            <p:cNvCxnSpPr/>
            <p:nvPr/>
          </p:nvCxnSpPr>
          <p:spPr>
            <a:xfrm flipV="1">
              <a:off x="6833287" y="2625811"/>
              <a:ext cx="0" cy="11887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7" name="直线箭头连接符 26"/>
            <p:cNvCxnSpPr/>
            <p:nvPr/>
          </p:nvCxnSpPr>
          <p:spPr>
            <a:xfrm flipH="1">
              <a:off x="6985687" y="3200400"/>
              <a:ext cx="0" cy="6141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pic>
        <p:nvPicPr>
          <p:cNvPr id="31" name="图片 30"/>
          <p:cNvPicPr>
            <a:picLocks noChangeAspect="1"/>
          </p:cNvPicPr>
          <p:nvPr/>
        </p:nvPicPr>
        <p:blipFill>
          <a:blip r:embed="rId3"/>
          <a:stretch>
            <a:fillRect/>
          </a:stretch>
        </p:blipFill>
        <p:spPr>
          <a:xfrm>
            <a:off x="0" y="0"/>
            <a:ext cx="9144000" cy="685799"/>
          </a:xfrm>
          <a:prstGeom prst="rect">
            <a:avLst/>
          </a:prstGeom>
        </p:spPr>
      </p:pic>
    </p:spTree>
    <p:extLst>
      <p:ext uri="{BB962C8B-B14F-4D97-AF65-F5344CB8AC3E}">
        <p14:creationId xmlns:p14="http://schemas.microsoft.com/office/powerpoint/2010/main" val="93503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870" y="586264"/>
            <a:ext cx="7886700" cy="1325563"/>
          </a:xfrm>
        </p:spPr>
        <p:txBody>
          <a:bodyPr/>
          <a:lstStyle/>
          <a:p>
            <a:r>
              <a:rPr lang="en-US" altLang="zh-CN"/>
              <a:t>Exchange effect: </a:t>
            </a:r>
            <a:r>
              <a:rPr lang="zh-CN" altLang="en-US"/>
              <a:t/>
            </a:r>
            <a:br>
              <a:rPr lang="zh-CN" altLang="en-US"/>
            </a:br>
            <a:endParaRPr kumimoji="1" lang="zh-CN" altLang="en-US"/>
          </a:p>
        </p:txBody>
      </p:sp>
      <p:sp>
        <p:nvSpPr>
          <p:cNvPr id="3" name="内容占位符 2"/>
          <p:cNvSpPr>
            <a:spLocks noGrp="1"/>
          </p:cNvSpPr>
          <p:nvPr>
            <p:ph idx="1"/>
          </p:nvPr>
        </p:nvSpPr>
        <p:spPr>
          <a:xfrm>
            <a:off x="624411" y="1357424"/>
            <a:ext cx="7886700" cy="1226028"/>
          </a:xfrm>
        </p:spPr>
        <p:txBody>
          <a:bodyPr>
            <a:normAutofit/>
          </a:bodyPr>
          <a:lstStyle/>
          <a:p>
            <a:r>
              <a:rPr lang="zh-CN" altLang="en-US" sz="2000"/>
              <a:t>处于不同原子间的、未被填满壳层上的电子 发生特殊的相互作用。 </a:t>
            </a:r>
          </a:p>
          <a:p>
            <a:r>
              <a:rPr lang="zh-CN" altLang="en-US" sz="2000"/>
              <a:t>在晶体内，参与这种相互作用的电子已不再局限于原来的原子，而是“公有化”了。原子间好像在交换电子，故称为交换作用。 </a:t>
            </a:r>
          </a:p>
          <a:p>
            <a:endParaRPr kumimoji="1" lang="zh-CN" altLang="en-US" sz="200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242" y="2583452"/>
            <a:ext cx="5251038" cy="3651894"/>
          </a:xfrm>
          <a:prstGeom prst="rect">
            <a:avLst/>
          </a:prstGeom>
        </p:spPr>
      </p:pic>
      <p:pic>
        <p:nvPicPr>
          <p:cNvPr id="5" name="图片 4"/>
          <p:cNvPicPr>
            <a:picLocks noChangeAspect="1"/>
          </p:cNvPicPr>
          <p:nvPr/>
        </p:nvPicPr>
        <p:blipFill>
          <a:blip r:embed="rId3"/>
          <a:stretch>
            <a:fillRect/>
          </a:stretch>
        </p:blipFill>
        <p:spPr>
          <a:xfrm>
            <a:off x="0" y="0"/>
            <a:ext cx="9144000" cy="685799"/>
          </a:xfrm>
          <a:prstGeom prst="rect">
            <a:avLst/>
          </a:prstGeom>
        </p:spPr>
      </p:pic>
    </p:spTree>
    <p:extLst>
      <p:ext uri="{BB962C8B-B14F-4D97-AF65-F5344CB8AC3E}">
        <p14:creationId xmlns:p14="http://schemas.microsoft.com/office/powerpoint/2010/main" val="269945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09572"/>
            <a:ext cx="7886700" cy="1325563"/>
          </a:xfrm>
        </p:spPr>
        <p:txBody>
          <a:bodyPr>
            <a:normAutofit/>
          </a:bodyPr>
          <a:lstStyle/>
          <a:p>
            <a:r>
              <a:rPr lang="en-US" altLang="zh-CN" sz="3100"/>
              <a:t>Relationship</a:t>
            </a:r>
            <a:r>
              <a:rPr lang="zh-CN" altLang="en-US" sz="3100"/>
              <a:t> </a:t>
            </a:r>
            <a:r>
              <a:rPr lang="en-US" altLang="zh-CN" sz="3100"/>
              <a:t>between</a:t>
            </a:r>
            <a:r>
              <a:rPr lang="zh-CN" altLang="en-US" sz="3100"/>
              <a:t> </a:t>
            </a:r>
            <a:r>
              <a:rPr lang="en-US" altLang="zh-CN" sz="3100"/>
              <a:t>exchange</a:t>
            </a:r>
            <a:r>
              <a:rPr lang="zh-CN" altLang="en-US" sz="3100"/>
              <a:t> </a:t>
            </a:r>
            <a:r>
              <a:rPr lang="en-US" altLang="zh-CN" sz="3100"/>
              <a:t>energy</a:t>
            </a:r>
            <a:r>
              <a:rPr lang="zh-CN" altLang="en-US" sz="3100"/>
              <a:t> </a:t>
            </a:r>
            <a:r>
              <a:rPr lang="en-US" altLang="zh-CN" sz="3100"/>
              <a:t>and</a:t>
            </a:r>
            <a:r>
              <a:rPr lang="zh-CN" altLang="en-US" sz="3100"/>
              <a:t> </a:t>
            </a:r>
            <a:r>
              <a:rPr lang="en-US" altLang="zh-CN" sz="3100"/>
              <a:t>atomic</a:t>
            </a:r>
            <a:r>
              <a:rPr lang="zh-CN" altLang="en-US" sz="3100"/>
              <a:t> </a:t>
            </a:r>
            <a:r>
              <a:rPr lang="en-US" altLang="zh-CN" sz="3100"/>
              <a:t>distance</a:t>
            </a:r>
            <a:r>
              <a:rPr lang="zh-CN" altLang="en-US" sz="3100"/>
              <a:t>：</a:t>
            </a:r>
            <a:endParaRPr kumimoji="1"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963" y="2344707"/>
            <a:ext cx="6204074" cy="3993804"/>
          </a:xfrm>
          <a:prstGeom prst="rect">
            <a:avLst/>
          </a:prstGeom>
        </p:spPr>
      </p:pic>
      <p:pic>
        <p:nvPicPr>
          <p:cNvPr id="5" name="图片 4"/>
          <p:cNvPicPr>
            <a:picLocks noChangeAspect="1"/>
          </p:cNvPicPr>
          <p:nvPr/>
        </p:nvPicPr>
        <p:blipFill>
          <a:blip r:embed="rId4"/>
          <a:stretch>
            <a:fillRect/>
          </a:stretch>
        </p:blipFill>
        <p:spPr>
          <a:xfrm>
            <a:off x="0" y="0"/>
            <a:ext cx="9144000" cy="685799"/>
          </a:xfrm>
          <a:prstGeom prst="rect">
            <a:avLst/>
          </a:prstGeom>
        </p:spPr>
      </p:pic>
    </p:spTree>
    <p:extLst>
      <p:ext uri="{BB962C8B-B14F-4D97-AF65-F5344CB8AC3E}">
        <p14:creationId xmlns:p14="http://schemas.microsoft.com/office/powerpoint/2010/main" val="356505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691" y="744414"/>
            <a:ext cx="8063346" cy="1325563"/>
          </a:xfrm>
        </p:spPr>
        <p:txBody>
          <a:bodyPr>
            <a:normAutofit/>
          </a:bodyPr>
          <a:lstStyle/>
          <a:p>
            <a:r>
              <a:rPr lang="en-US" altLang="zh-CN" sz="2400" dirty="0">
                <a:latin typeface="+mn-lt"/>
                <a:ea typeface="+mn-ea"/>
                <a:cs typeface="+mn-cs"/>
              </a:rPr>
              <a:t>Magnetic domain</a:t>
            </a:r>
            <a:r>
              <a:rPr lang="zh-CN" altLang="en-US" sz="1800" dirty="0">
                <a:latin typeface="+mn-lt"/>
                <a:ea typeface="+mn-ea"/>
                <a:cs typeface="+mn-cs"/>
              </a:rPr>
              <a:t>：</a:t>
            </a:r>
            <a:r>
              <a:rPr lang="en-US" altLang="zh-CN" sz="1800" dirty="0">
                <a:latin typeface="+mn-lt"/>
                <a:ea typeface="+mn-ea"/>
                <a:cs typeface="+mn-cs"/>
              </a:rPr>
              <a:t/>
            </a:r>
            <a:br>
              <a:rPr lang="en-US" altLang="zh-CN" sz="1800" dirty="0">
                <a:latin typeface="+mn-lt"/>
                <a:ea typeface="+mn-ea"/>
                <a:cs typeface="+mn-cs"/>
              </a:rPr>
            </a:br>
            <a:r>
              <a:rPr lang="en-US" altLang="zh-CN" sz="1800" dirty="0">
                <a:latin typeface="+mn-lt"/>
                <a:ea typeface="+mn-ea"/>
                <a:cs typeface="+mn-cs"/>
              </a:rPr>
              <a:t>When cooled below Curie temperature, the magnetization of ferromagnetic material divides into many small regions called magnetic domains</a:t>
            </a:r>
            <a:endParaRPr lang="zh-CN" altLang="en-US" sz="1800" dirty="0">
              <a:latin typeface="+mn-lt"/>
              <a:ea typeface="+mn-ea"/>
              <a:cs typeface="+mn-cs"/>
            </a:endParaRPr>
          </a:p>
        </p:txBody>
      </p:sp>
      <p:pic>
        <p:nvPicPr>
          <p:cNvPr id="5" name="图片 4"/>
          <p:cNvPicPr>
            <a:picLocks noChangeAspect="1"/>
          </p:cNvPicPr>
          <p:nvPr/>
        </p:nvPicPr>
        <p:blipFill>
          <a:blip r:embed="rId4"/>
          <a:stretch>
            <a:fillRect/>
          </a:stretch>
        </p:blipFill>
        <p:spPr>
          <a:xfrm>
            <a:off x="0" y="0"/>
            <a:ext cx="9144000" cy="685799"/>
          </a:xfrm>
          <a:prstGeom prst="rect">
            <a:avLst/>
          </a:prstGeom>
        </p:spPr>
      </p:pic>
      <p:sp>
        <p:nvSpPr>
          <p:cNvPr id="3" name="文本框 2">
            <a:extLst>
              <a:ext uri="{FF2B5EF4-FFF2-40B4-BE49-F238E27FC236}">
                <a16:creationId xmlns="" xmlns:a16="http://schemas.microsoft.com/office/drawing/2014/main" id="{BB608B77-BD67-4136-8BD4-CBA01B396496}"/>
              </a:ext>
            </a:extLst>
          </p:cNvPr>
          <p:cNvSpPr txBox="1"/>
          <p:nvPr/>
        </p:nvSpPr>
        <p:spPr>
          <a:xfrm>
            <a:off x="124691" y="2500784"/>
            <a:ext cx="5247410" cy="738664"/>
          </a:xfrm>
          <a:prstGeom prst="rect">
            <a:avLst/>
          </a:prstGeom>
          <a:noFill/>
        </p:spPr>
        <p:txBody>
          <a:bodyPr wrap="square" rtlCol="0">
            <a:spAutoFit/>
          </a:bodyPr>
          <a:lstStyle/>
          <a:p>
            <a:r>
              <a:rPr lang="en-US" altLang="zh-CN" sz="2400" dirty="0"/>
              <a:t>Magnetic domain walls</a:t>
            </a:r>
            <a:r>
              <a:rPr lang="zh-CN" altLang="en-US" dirty="0"/>
              <a:t>：</a:t>
            </a:r>
            <a:endParaRPr lang="en-US" altLang="zh-CN" dirty="0"/>
          </a:p>
          <a:p>
            <a:r>
              <a:rPr lang="en-US" altLang="zh-CN" dirty="0"/>
              <a:t>The regions separating magnetic domains </a:t>
            </a:r>
            <a:endParaRPr lang="zh-CN" altLang="en-US" dirty="0"/>
          </a:p>
        </p:txBody>
      </p:sp>
      <p:graphicFrame>
        <p:nvGraphicFramePr>
          <p:cNvPr id="6" name="Object 6">
            <a:extLst>
              <a:ext uri="{FF2B5EF4-FFF2-40B4-BE49-F238E27FC236}">
                <a16:creationId xmlns="" xmlns:a16="http://schemas.microsoft.com/office/drawing/2014/main" id="{24CA8480-C1F6-4E79-8450-370F573A6DC7}"/>
              </a:ext>
            </a:extLst>
          </p:cNvPr>
          <p:cNvGraphicFramePr>
            <a:graphicFrameLocks noChangeAspect="1"/>
          </p:cNvGraphicFramePr>
          <p:nvPr>
            <p:extLst>
              <p:ext uri="{D42A27DB-BD31-4B8C-83A1-F6EECF244321}">
                <p14:modId xmlns:p14="http://schemas.microsoft.com/office/powerpoint/2010/main" val="2229499910"/>
              </p:ext>
            </p:extLst>
          </p:nvPr>
        </p:nvGraphicFramePr>
        <p:xfrm>
          <a:off x="161039" y="3808276"/>
          <a:ext cx="4290658" cy="2544848"/>
        </p:xfrm>
        <a:graphic>
          <a:graphicData uri="http://schemas.openxmlformats.org/presentationml/2006/ole">
            <mc:AlternateContent xmlns:mc="http://schemas.openxmlformats.org/markup-compatibility/2006">
              <mc:Choice xmlns:v="urn:schemas-microsoft-com:vml" Requires="v">
                <p:oleObj spid="_x0000_s1045" name="位图图像" r:id="rId5" imgW="5285714" imgH="3134162" progId="Paint.Picture">
                  <p:embed/>
                </p:oleObj>
              </mc:Choice>
              <mc:Fallback>
                <p:oleObj name="位图图像" r:id="rId5" imgW="5285714" imgH="3134162" progId="Paint.Picture">
                  <p:embed/>
                  <p:pic>
                    <p:nvPicPr>
                      <p:cNvPr id="51206" name="Object 6">
                        <a:extLst>
                          <a:ext uri="{FF2B5EF4-FFF2-40B4-BE49-F238E27FC236}">
                            <a16:creationId xmlns="" xmlns:a16="http://schemas.microsoft.com/office/drawing/2014/main" id="{618110BA-F941-4B0D-B565-CDE2C42DCF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039" y="3808276"/>
                        <a:ext cx="4290658" cy="2544848"/>
                      </a:xfrm>
                      <a:prstGeom prst="rect">
                        <a:avLst/>
                      </a:prstGeom>
                      <a:noFill/>
                      <a:ln>
                        <a:noFill/>
                      </a:ln>
                      <a:effectLst/>
                    </p:spPr>
                  </p:pic>
                </p:oleObj>
              </mc:Fallback>
            </mc:AlternateContent>
          </a:graphicData>
        </a:graphic>
      </p:graphicFrame>
      <p:sp>
        <p:nvSpPr>
          <p:cNvPr id="9" name="文本框 8">
            <a:extLst>
              <a:ext uri="{FF2B5EF4-FFF2-40B4-BE49-F238E27FC236}">
                <a16:creationId xmlns="" xmlns:a16="http://schemas.microsoft.com/office/drawing/2014/main" id="{13980713-D80E-4316-9CB2-AD82FDB6C796}"/>
              </a:ext>
            </a:extLst>
          </p:cNvPr>
          <p:cNvSpPr txBox="1"/>
          <p:nvPr/>
        </p:nvSpPr>
        <p:spPr>
          <a:xfrm>
            <a:off x="196825" y="3109582"/>
            <a:ext cx="4878532" cy="923330"/>
          </a:xfrm>
          <a:prstGeom prst="rect">
            <a:avLst/>
          </a:prstGeom>
          <a:noFill/>
        </p:spPr>
        <p:txBody>
          <a:bodyPr wrap="square" rtlCol="0">
            <a:spAutoFit/>
          </a:bodyPr>
          <a:lstStyle/>
          <a:p>
            <a:r>
              <a:rPr lang="en-US" altLang="zh-CN" dirty="0"/>
              <a:t>Bloch walls</a:t>
            </a:r>
            <a:br>
              <a:rPr lang="en-US" altLang="zh-CN" dirty="0"/>
            </a:br>
            <a:r>
              <a:rPr lang="en-US" altLang="zh-CN" dirty="0"/>
              <a:t>for perpendicularly magnetized films </a:t>
            </a:r>
            <a:br>
              <a:rPr lang="en-US" altLang="zh-CN" dirty="0"/>
            </a:br>
            <a:endParaRPr lang="zh-CN" altLang="en-US" dirty="0"/>
          </a:p>
        </p:txBody>
      </p:sp>
      <p:sp>
        <p:nvSpPr>
          <p:cNvPr id="11" name="文本框 10">
            <a:extLst>
              <a:ext uri="{FF2B5EF4-FFF2-40B4-BE49-F238E27FC236}">
                <a16:creationId xmlns="" xmlns:a16="http://schemas.microsoft.com/office/drawing/2014/main" id="{35414556-A24B-416E-B6E0-3C192176C7E3}"/>
              </a:ext>
            </a:extLst>
          </p:cNvPr>
          <p:cNvSpPr txBox="1"/>
          <p:nvPr/>
        </p:nvSpPr>
        <p:spPr>
          <a:xfrm>
            <a:off x="5075357" y="3027175"/>
            <a:ext cx="3871818" cy="923330"/>
          </a:xfrm>
          <a:prstGeom prst="rect">
            <a:avLst/>
          </a:prstGeom>
          <a:noFill/>
        </p:spPr>
        <p:txBody>
          <a:bodyPr wrap="square" rtlCol="0">
            <a:spAutoFit/>
          </a:bodyPr>
          <a:lstStyle/>
          <a:p>
            <a:r>
              <a:rPr lang="en-US" altLang="zh-CN" dirty="0" err="1"/>
              <a:t>Ne´el</a:t>
            </a:r>
            <a:r>
              <a:rPr lang="en-US" altLang="zh-CN" dirty="0"/>
              <a:t> walls for</a:t>
            </a:r>
            <a:br>
              <a:rPr lang="en-US" altLang="zh-CN" dirty="0"/>
            </a:br>
            <a:r>
              <a:rPr lang="en-US" altLang="zh-CN" dirty="0"/>
              <a:t>in-plane magnetized films </a:t>
            </a:r>
            <a:br>
              <a:rPr lang="en-US" altLang="zh-CN" dirty="0"/>
            </a:br>
            <a:endParaRPr lang="zh-CN" altLang="en-US" dirty="0"/>
          </a:p>
        </p:txBody>
      </p:sp>
      <p:graphicFrame>
        <p:nvGraphicFramePr>
          <p:cNvPr id="12" name="Object 5">
            <a:extLst>
              <a:ext uri="{FF2B5EF4-FFF2-40B4-BE49-F238E27FC236}">
                <a16:creationId xmlns="" xmlns:a16="http://schemas.microsoft.com/office/drawing/2014/main" id="{FC22BDC2-BD13-45B5-9B60-FF2218CEC921}"/>
              </a:ext>
            </a:extLst>
          </p:cNvPr>
          <p:cNvGraphicFramePr>
            <a:graphicFrameLocks noChangeAspect="1"/>
          </p:cNvGraphicFramePr>
          <p:nvPr>
            <p:extLst>
              <p:ext uri="{D42A27DB-BD31-4B8C-83A1-F6EECF244321}">
                <p14:modId xmlns:p14="http://schemas.microsoft.com/office/powerpoint/2010/main" val="670423423"/>
              </p:ext>
            </p:extLst>
          </p:nvPr>
        </p:nvGraphicFramePr>
        <p:xfrm>
          <a:off x="4953280" y="3830979"/>
          <a:ext cx="3993895" cy="2544848"/>
        </p:xfrm>
        <a:graphic>
          <a:graphicData uri="http://schemas.openxmlformats.org/presentationml/2006/ole">
            <mc:AlternateContent xmlns:mc="http://schemas.openxmlformats.org/markup-compatibility/2006">
              <mc:Choice xmlns:v="urn:schemas-microsoft-com:vml" Requires="v">
                <p:oleObj spid="_x0000_s1046" name="位图图像" r:id="rId7" imgW="5068007" imgH="3228571" progId="Paint.Picture">
                  <p:embed/>
                </p:oleObj>
              </mc:Choice>
              <mc:Fallback>
                <p:oleObj name="位图图像" r:id="rId7" imgW="5068007" imgH="3228571" progId="Paint.Picture">
                  <p:embed/>
                  <p:pic>
                    <p:nvPicPr>
                      <p:cNvPr id="100357" name="Object 5">
                        <a:extLst>
                          <a:ext uri="{FF2B5EF4-FFF2-40B4-BE49-F238E27FC236}">
                            <a16:creationId xmlns="" xmlns:a16="http://schemas.microsoft.com/office/drawing/2014/main" id="{5D70924E-2456-4D8F-A322-61214029C2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280" y="3830979"/>
                        <a:ext cx="3993895" cy="254484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4355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1"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3481</TotalTime>
  <Words>2677</Words>
  <Application>Microsoft Macintosh PowerPoint</Application>
  <PresentationFormat>全屏显示(4:3)</PresentationFormat>
  <Paragraphs>185</Paragraphs>
  <Slides>23</Slides>
  <Notes>20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36" baseType="lpstr">
      <vt:lpstr>Calibri</vt:lpstr>
      <vt:lpstr>Calibri Light</vt:lpstr>
      <vt:lpstr>Cambria Math</vt:lpstr>
      <vt:lpstr>DengXian</vt:lpstr>
      <vt:lpstr>Wingdings</vt:lpstr>
      <vt:lpstr>等线</vt:lpstr>
      <vt:lpstr>等线 Light</vt:lpstr>
      <vt:lpstr>华文新魏</vt:lpstr>
      <vt:lpstr>宋体</vt:lpstr>
      <vt:lpstr>新宋体</vt:lpstr>
      <vt:lpstr>Arial</vt:lpstr>
      <vt:lpstr>Office 主题</vt:lpstr>
      <vt:lpstr>位图图像</vt:lpstr>
      <vt:lpstr>Interface-related phenomena in magnetism</vt:lpstr>
      <vt:lpstr>Outline</vt:lpstr>
      <vt:lpstr>Outline</vt:lpstr>
      <vt:lpstr>Magnetic Origin:</vt:lpstr>
      <vt:lpstr>Magnetic Materials Category:</vt:lpstr>
      <vt:lpstr>Below Curie point or  Neil point, ferromagnetic, antiferromagnetic, ferromagnetic spin arrangement diagram:</vt:lpstr>
      <vt:lpstr>Exchange effect:  </vt:lpstr>
      <vt:lpstr>Relationship between exchange energy and atomic distance：</vt:lpstr>
      <vt:lpstr>Magnetic domain： When cooled below Curie temperature, the magnetization of ferromagnetic material divides into many small regions called magnetic domains</vt:lpstr>
      <vt:lpstr>“Superexchange”  theory： take perovskite structure as example</vt:lpstr>
      <vt:lpstr>PowerPoint 演示文稿</vt:lpstr>
      <vt:lpstr>Magnetic properties of the film:</vt:lpstr>
      <vt:lpstr>A perovskite interface:</vt:lpstr>
      <vt:lpstr>Outline</vt:lpstr>
      <vt:lpstr>PowerPoint 演示文稿</vt:lpstr>
      <vt:lpstr>PowerPoint 演示文稿</vt:lpstr>
      <vt:lpstr>PowerPoint 演示文稿</vt:lpstr>
      <vt:lpstr>PowerPoint 演示文稿</vt:lpstr>
      <vt:lpstr>PowerPoint 演示文稿</vt:lpstr>
      <vt:lpstr>PowerPoint 演示文稿</vt:lpstr>
      <vt:lpstr>Summary&amp;Outlook</vt:lpstr>
      <vt:lpstr>Reference</vt:lpstr>
      <vt:lpstr>PowerPoint 演示文稿</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体磁性</dc:title>
  <dc:creator>Microsoft Office 用户</dc:creator>
  <cp:lastModifiedBy>Microsoft Office 用户</cp:lastModifiedBy>
  <cp:revision>60</cp:revision>
  <dcterms:created xsi:type="dcterms:W3CDTF">2017-11-25T03:36:24Z</dcterms:created>
  <dcterms:modified xsi:type="dcterms:W3CDTF">2017-11-28T08:17:40Z</dcterms:modified>
</cp:coreProperties>
</file>